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390" r:id="rId2"/>
    <p:sldId id="406" r:id="rId3"/>
    <p:sldId id="400" r:id="rId4"/>
    <p:sldId id="401" r:id="rId5"/>
    <p:sldId id="403" r:id="rId6"/>
    <p:sldId id="402" r:id="rId7"/>
    <p:sldId id="404" r:id="rId8"/>
    <p:sldId id="405" r:id="rId9"/>
    <p:sldId id="408" r:id="rId10"/>
    <p:sldId id="407" r:id="rId11"/>
    <p:sldId id="409" r:id="rId12"/>
  </p:sldIdLst>
  <p:sldSz cx="12192000" cy="6858000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6204"/>
    <a:srgbClr val="C64B47"/>
    <a:srgbClr val="EC12A9"/>
    <a:srgbClr val="66FF33"/>
    <a:srgbClr val="B63B38"/>
    <a:srgbClr val="C76966"/>
    <a:srgbClr val="359FBC"/>
    <a:srgbClr val="35B3B2"/>
    <a:srgbClr val="45B0CC"/>
    <a:srgbClr val="45CF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88688" autoAdjust="0"/>
  </p:normalViewPr>
  <p:slideViewPr>
    <p:cSldViewPr snapToGrid="0">
      <p:cViewPr varScale="1">
        <p:scale>
          <a:sx n="78" d="100"/>
          <a:sy n="78" d="100"/>
        </p:scale>
        <p:origin x="-850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midovaMS\Desktop\Documents\&#1055;&#1088;&#1077;&#1079;&#1077;&#1085;&#1090;&#1072;&#1094;&#1080;&#1103;\&#1050;&#1085;&#1080;&#1075;&#1072;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midovaMS\Desktop\Documents\&#1055;&#1088;&#1077;&#1079;&#1077;&#1085;&#1090;&#1072;&#1094;&#1080;&#1103;\&#1050;&#1085;&#1080;&#1075;&#1072;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midovaMS\Desktop\Documents\&#1055;&#1088;&#1077;&#1079;&#1077;&#1085;&#1090;&#1072;&#1094;&#1080;&#1103;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7030A0"/>
              </a:solidFill>
            </c:spPr>
          </c:dPt>
          <c:dPt>
            <c:idx val="2"/>
            <c:bubble3D val="0"/>
            <c:explosion val="9"/>
            <c:spPr>
              <a:solidFill>
                <a:srgbClr val="FF0000"/>
              </a:solidFill>
            </c:spPr>
          </c:dPt>
          <c:dPt>
            <c:idx val="3"/>
            <c:bubble3D val="0"/>
            <c:spPr>
              <a:solidFill>
                <a:srgbClr val="66FF33"/>
              </a:solidFill>
            </c:spPr>
          </c:dPt>
          <c:dPt>
            <c:idx val="4"/>
            <c:bubble3D val="0"/>
            <c:spPr>
              <a:solidFill>
                <a:srgbClr val="EC12A9"/>
              </a:solidFill>
            </c:spPr>
          </c:dPt>
          <c:dLbls>
            <c:txPr>
              <a:bodyPr/>
              <a:lstStyle/>
              <a:p>
                <a:pPr>
                  <a:defRPr sz="1800" b="1" i="0" baseline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Лист1!$A$1:$A$5</c:f>
              <c:strCache>
                <c:ptCount val="5"/>
                <c:pt idx="0">
                  <c:v>РБС</c:v>
                </c:pt>
                <c:pt idx="1">
                  <c:v>ПБС </c:v>
                </c:pt>
                <c:pt idx="2">
                  <c:v>АУБУ</c:v>
                </c:pt>
                <c:pt idx="3">
                  <c:v>РБС_АУБУ</c:v>
                </c:pt>
                <c:pt idx="4">
                  <c:v>АДБ</c:v>
                </c:pt>
              </c:strCache>
            </c:strRef>
          </c:cat>
          <c:val>
            <c:numRef>
              <c:f>Лист1!$B$1:$B$5</c:f>
              <c:numCache>
                <c:formatCode>General</c:formatCode>
                <c:ptCount val="5"/>
                <c:pt idx="0">
                  <c:v>6</c:v>
                </c:pt>
                <c:pt idx="1">
                  <c:v>147</c:v>
                </c:pt>
                <c:pt idx="2">
                  <c:v>164</c:v>
                </c:pt>
                <c:pt idx="3">
                  <c:v>15</c:v>
                </c:pt>
                <c:pt idx="4">
                  <c:v>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81671097852500929"/>
          <c:y val="4.6176214098033894E-2"/>
          <c:w val="0.14959218312949216"/>
          <c:h val="0.87528455422669205"/>
        </c:manualLayout>
      </c:layout>
      <c:overlay val="0"/>
      <c:txPr>
        <a:bodyPr/>
        <a:lstStyle/>
        <a:p>
          <a:pPr>
            <a:defRPr sz="1800" b="1" i="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412698658858124E-2"/>
          <c:y val="9.1047468350379135E-2"/>
          <c:w val="0.54686658988472137"/>
          <c:h val="0.78538811031696343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 prstMaterial="matte"/>
          </c:spPr>
          <c:explosion val="25"/>
          <c:dLbls>
            <c:dLbl>
              <c:idx val="0"/>
              <c:layout>
                <c:manualLayout>
                  <c:x val="-0.16716710411198601"/>
                  <c:y val="-0.2290908428113152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3092279090113737"/>
                  <c:y val="-0.33968503937007871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Лист1!$A$27:$A$28</c:f>
              <c:strCache>
                <c:ptCount val="2"/>
                <c:pt idx="0">
                  <c:v>Отчётность, представленная согласно регламентированного срока</c:v>
                </c:pt>
                <c:pt idx="1">
                  <c:v>Отчетность, представленная с нарушением регламентированного срока</c:v>
                </c:pt>
              </c:strCache>
            </c:strRef>
          </c:cat>
          <c:val>
            <c:numRef>
              <c:f>Лист1!$B$27:$B$28</c:f>
              <c:numCache>
                <c:formatCode>General</c:formatCode>
                <c:ptCount val="2"/>
                <c:pt idx="0">
                  <c:v>160</c:v>
                </c:pt>
                <c:pt idx="1">
                  <c:v>174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58961829203764871"/>
          <c:y val="0.10248421839614608"/>
          <c:w val="0.37883268092169009"/>
          <c:h val="0.56741263629276006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rgbClr val="00B0F0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0" scaled="0"/>
            </a:gradFill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165100" prst="coolSlant"/>
              <a:bevelB w="165100" prst="coolSlant"/>
            </a:sp3d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00B0F0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 prstMaterial="softEdge">
                <a:bevelT w="165100" prst="coolSlant"/>
                <a:bevelB w="165100" prst="coolSlant"/>
              </a:sp3d>
            </c:spPr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rgbClr val="00B0F0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 prstMaterial="softEdge">
                <a:bevelT w="165100" prst="coolSlant"/>
                <a:bevelB w="165100" prst="coolSlant"/>
              </a:sp3d>
            </c:spPr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rgbClr val="00B0F0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 prstMaterial="softEdge">
                <a:bevelT w="165100" prst="coolSlant"/>
                <a:bevelB w="165100" prst="coolSlant"/>
              </a:sp3d>
            </c:spPr>
          </c:dPt>
          <c:dPt>
            <c:idx val="3"/>
            <c:invertIfNegative val="0"/>
            <c:bubble3D val="0"/>
            <c:spPr>
              <a:gradFill flip="none" rotWithShape="1">
                <a:gsLst>
                  <a:gs pos="0">
                    <a:srgbClr val="00B0F0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 prstMaterial="softEdge">
                <a:bevelT w="165100" prst="coolSlant"/>
                <a:bevelB w="165100" prst="coolSlant"/>
              </a:sp3d>
            </c:spPr>
          </c:dPt>
          <c:dPt>
            <c:idx val="4"/>
            <c:invertIfNegative val="0"/>
            <c:bubble3D val="0"/>
            <c:spPr>
              <a:gradFill flip="none" rotWithShape="1">
                <a:gsLst>
                  <a:gs pos="0">
                    <a:srgbClr val="00B0F0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 prstMaterial="softEdge">
                <a:bevelT w="165100" prst="coolSlant"/>
                <a:bevelB w="165100" prst="coolSlant"/>
              </a:sp3d>
            </c:spPr>
          </c:dPt>
          <c:dLbls>
            <c:dLbl>
              <c:idx val="0"/>
              <c:layout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Лист1!$A$64:$A$68</c:f>
              <c:strCache>
                <c:ptCount val="5"/>
                <c:pt idx="0">
                  <c:v>удовлетворены оперативностью ответов сотрудников терроргана ФК по вопросам работоспособности подсистемы</c:v>
                </c:pt>
                <c:pt idx="1">
                  <c:v>удовлетворены полнотой ответов сотрудников терроргана ФК по вопросам работоспособности подсистемы</c:v>
                </c:pt>
                <c:pt idx="2">
                  <c:v>удовлетворены методической поддержкой сотрудников терроргана ФК при представлении отчетности</c:v>
                </c:pt>
                <c:pt idx="3">
                  <c:v>удовлетворены уровнем культуры общения</c:v>
                </c:pt>
                <c:pt idx="4">
                  <c:v>удовлетворены оперативностью, полнотой ответа и профессиональной компетентностью сотрудников терроргана ФК</c:v>
                </c:pt>
              </c:strCache>
            </c:strRef>
          </c:cat>
          <c:val>
            <c:numRef>
              <c:f>Лист1!$B$64:$B$68</c:f>
              <c:numCache>
                <c:formatCode>0.0%</c:formatCode>
                <c:ptCount val="5"/>
                <c:pt idx="0">
                  <c:v>0.89500000000000002</c:v>
                </c:pt>
                <c:pt idx="1">
                  <c:v>0.89500000000000002</c:v>
                </c:pt>
                <c:pt idx="2">
                  <c:v>0.872</c:v>
                </c:pt>
                <c:pt idx="3">
                  <c:v>0.95</c:v>
                </c:pt>
                <c:pt idx="4">
                  <c:v>0.89500000000000002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6"/>
        <c:axId val="101048320"/>
        <c:axId val="101049856"/>
      </c:barChart>
      <c:catAx>
        <c:axId val="101048320"/>
        <c:scaling>
          <c:orientation val="minMax"/>
        </c:scaling>
        <c:delete val="0"/>
        <c:axPos val="b"/>
        <c:majorTickMark val="out"/>
        <c:minorTickMark val="none"/>
        <c:tickLblPos val="nextTo"/>
        <c:crossAx val="101049856"/>
        <c:crosses val="autoZero"/>
        <c:auto val="1"/>
        <c:lblAlgn val="ctr"/>
        <c:lblOffset val="100"/>
        <c:noMultiLvlLbl val="0"/>
      </c:catAx>
      <c:valAx>
        <c:axId val="101049856"/>
        <c:scaling>
          <c:orientation val="minMax"/>
          <c:max val="1"/>
          <c:min val="0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101048320"/>
        <c:crosses val="autoZero"/>
        <c:crossBetween val="between"/>
        <c:majorUnit val="0.1"/>
        <c:minorUnit val="4.000000000000001E-3"/>
      </c:valAx>
    </c:plotArea>
    <c:plotVisOnly val="1"/>
    <c:dispBlanksAs val="gap"/>
    <c:showDLblsOverMax val="0"/>
  </c:chart>
  <c:externalData r:id="rId1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3C2165-C063-4E46-95D6-ABFF9B2AA0C0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A8A584B-7201-4655-8C38-185FD9E555DE}">
      <dgm:prSet phldrT="[Текст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endParaRPr lang="ru-RU" dirty="0"/>
        </a:p>
      </dgm:t>
    </dgm:pt>
    <dgm:pt modelId="{7DC37CC2-E747-4235-8E3A-E1A1587005C2}" type="parTrans" cxnId="{B92E91C5-CF16-4203-8D40-F57B26CBBDE4}">
      <dgm:prSet/>
      <dgm:spPr/>
      <dgm:t>
        <a:bodyPr/>
        <a:lstStyle/>
        <a:p>
          <a:endParaRPr lang="ru-RU"/>
        </a:p>
      </dgm:t>
    </dgm:pt>
    <dgm:pt modelId="{DD122174-2DE5-4A1F-9D0E-B464051BE1F3}" type="sibTrans" cxnId="{B92E91C5-CF16-4203-8D40-F57B26CBBDE4}">
      <dgm:prSet/>
      <dgm:spPr/>
      <dgm:t>
        <a:bodyPr/>
        <a:lstStyle/>
        <a:p>
          <a:endParaRPr lang="ru-RU"/>
        </a:p>
      </dgm:t>
    </dgm:pt>
    <dgm:pt modelId="{B011C5C2-C320-4BE2-8B34-881734705A53}">
      <dgm:prSet phldrT="[Текст]" custT="1"/>
      <dgm:spPr>
        <a:solidFill>
          <a:srgbClr val="FF0000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endParaRPr lang="ru-RU" sz="1200" dirty="0"/>
        </a:p>
      </dgm:t>
    </dgm:pt>
    <dgm:pt modelId="{068539C8-61B9-465A-B8EE-8C42F4E4B5BC}" type="parTrans" cxnId="{BD7520B4-13BE-4A38-9AEF-B17A46EF9373}">
      <dgm:prSet/>
      <dgm:spPr/>
      <dgm:t>
        <a:bodyPr/>
        <a:lstStyle/>
        <a:p>
          <a:endParaRPr lang="ru-RU"/>
        </a:p>
      </dgm:t>
    </dgm:pt>
    <dgm:pt modelId="{90761511-A53E-46DF-AEB5-CC2F8CC16A2D}" type="sibTrans" cxnId="{BD7520B4-13BE-4A38-9AEF-B17A46EF9373}">
      <dgm:prSet/>
      <dgm:spPr/>
      <dgm:t>
        <a:bodyPr/>
        <a:lstStyle/>
        <a:p>
          <a:endParaRPr lang="ru-RU"/>
        </a:p>
      </dgm:t>
    </dgm:pt>
    <dgm:pt modelId="{C19CD5AC-0455-44DC-804A-30DC014E2FE1}">
      <dgm:prSet phldrT="[Текст]" custT="1"/>
      <dgm:spPr/>
      <dgm:t>
        <a:bodyPr/>
        <a:lstStyle/>
        <a:p>
          <a:r>
            <a:rPr lang="ru-RU" sz="1400" b="1" baseline="0" dirty="0" smtClean="0"/>
            <a:t>Проверяет состав представленной отчетности</a:t>
          </a:r>
          <a:endParaRPr lang="ru-RU" sz="1400" b="1" dirty="0"/>
        </a:p>
      </dgm:t>
    </dgm:pt>
    <dgm:pt modelId="{6A1FC558-280E-42F9-9C36-E25DF9FD632E}" type="parTrans" cxnId="{32B17DE2-A17A-4D9C-B1D4-C302096D14E9}">
      <dgm:prSet/>
      <dgm:spPr/>
      <dgm:t>
        <a:bodyPr/>
        <a:lstStyle/>
        <a:p>
          <a:endParaRPr lang="ru-RU"/>
        </a:p>
      </dgm:t>
    </dgm:pt>
    <dgm:pt modelId="{C2CA59F5-6536-4BF5-891B-C4B240D3E4FA}" type="sibTrans" cxnId="{32B17DE2-A17A-4D9C-B1D4-C302096D14E9}">
      <dgm:prSet/>
      <dgm:spPr/>
      <dgm:t>
        <a:bodyPr/>
        <a:lstStyle/>
        <a:p>
          <a:endParaRPr lang="ru-RU"/>
        </a:p>
      </dgm:t>
    </dgm:pt>
    <dgm:pt modelId="{5437CF4B-E12E-45E1-AD16-856E9036E8E3}">
      <dgm:prSet phldrT="[Текст]" custT="1"/>
      <dgm:spPr>
        <a:solidFill>
          <a:srgbClr val="92D050"/>
        </a:solidFill>
      </dgm:spPr>
      <dgm:t>
        <a:bodyPr/>
        <a:lstStyle/>
        <a:p>
          <a:endParaRPr lang="ru-RU" sz="1200" dirty="0"/>
        </a:p>
      </dgm:t>
    </dgm:pt>
    <dgm:pt modelId="{F1348E5D-ADBD-45CE-B116-AB2CF960E92D}" type="parTrans" cxnId="{5056E760-7173-452D-B00F-980BFB0564A4}">
      <dgm:prSet/>
      <dgm:spPr/>
      <dgm:t>
        <a:bodyPr/>
        <a:lstStyle/>
        <a:p>
          <a:endParaRPr lang="ru-RU"/>
        </a:p>
      </dgm:t>
    </dgm:pt>
    <dgm:pt modelId="{CFEE8D45-6224-4D23-85D0-709CCCDB786A}" type="sibTrans" cxnId="{5056E760-7173-452D-B00F-980BFB0564A4}">
      <dgm:prSet/>
      <dgm:spPr/>
      <dgm:t>
        <a:bodyPr/>
        <a:lstStyle/>
        <a:p>
          <a:endParaRPr lang="ru-RU"/>
        </a:p>
      </dgm:t>
    </dgm:pt>
    <dgm:pt modelId="{3264C0A4-8623-4C4F-AE3E-166341CB5128}">
      <dgm:prSet phldrT="[Текст]" custT="1"/>
      <dgm:spPr/>
      <dgm:t>
        <a:bodyPr/>
        <a:lstStyle/>
        <a:p>
          <a:r>
            <a:rPr lang="ru-RU" sz="1400" b="1" baseline="0" dirty="0" smtClean="0"/>
            <a:t>Устанавливает соответствие показателей классификаторам и справочникам</a:t>
          </a:r>
          <a:endParaRPr lang="ru-RU" sz="1400" b="1" dirty="0"/>
        </a:p>
      </dgm:t>
    </dgm:pt>
    <dgm:pt modelId="{D436A6FF-A989-443F-877A-586611B2050B}" type="parTrans" cxnId="{C59259B3-9C85-4F2E-89E0-7A32A8C6AFE2}">
      <dgm:prSet/>
      <dgm:spPr/>
      <dgm:t>
        <a:bodyPr/>
        <a:lstStyle/>
        <a:p>
          <a:endParaRPr lang="ru-RU"/>
        </a:p>
      </dgm:t>
    </dgm:pt>
    <dgm:pt modelId="{64EBE5D7-CFC5-4853-AA90-929CB336F364}" type="sibTrans" cxnId="{C59259B3-9C85-4F2E-89E0-7A32A8C6AFE2}">
      <dgm:prSet/>
      <dgm:spPr/>
      <dgm:t>
        <a:bodyPr/>
        <a:lstStyle/>
        <a:p>
          <a:endParaRPr lang="ru-RU"/>
        </a:p>
      </dgm:t>
    </dgm:pt>
    <dgm:pt modelId="{CDAA5AFF-31A2-4DC7-9F1F-3B7D99A23D5B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endParaRPr lang="ru-RU" sz="1200" dirty="0"/>
        </a:p>
      </dgm:t>
    </dgm:pt>
    <dgm:pt modelId="{093068C9-E7EE-434E-9F20-5267A6424521}" type="parTrans" cxnId="{951F2713-0051-47F0-B784-7BDD65AC118A}">
      <dgm:prSet/>
      <dgm:spPr/>
      <dgm:t>
        <a:bodyPr/>
        <a:lstStyle/>
        <a:p>
          <a:endParaRPr lang="ru-RU"/>
        </a:p>
      </dgm:t>
    </dgm:pt>
    <dgm:pt modelId="{612A3CF2-260E-40DE-8E15-AE0B233F582E}" type="sibTrans" cxnId="{951F2713-0051-47F0-B784-7BDD65AC118A}">
      <dgm:prSet/>
      <dgm:spPr/>
      <dgm:t>
        <a:bodyPr/>
        <a:lstStyle/>
        <a:p>
          <a:endParaRPr lang="ru-RU"/>
        </a:p>
      </dgm:t>
    </dgm:pt>
    <dgm:pt modelId="{ABCC6B1C-A7A4-4DBF-AC1B-7675FEEA5DB3}">
      <dgm:prSet phldrT="[Текст]" custT="1"/>
      <dgm:spPr/>
      <dgm:t>
        <a:bodyPr/>
        <a:lstStyle/>
        <a:p>
          <a:r>
            <a:rPr lang="ru-RU" sz="1400" b="1" baseline="0" dirty="0" smtClean="0"/>
            <a:t>Определяет наличие арифметических и логических ошибок</a:t>
          </a:r>
          <a:endParaRPr lang="ru-RU" sz="1400" b="1" dirty="0"/>
        </a:p>
      </dgm:t>
    </dgm:pt>
    <dgm:pt modelId="{8579E86D-E523-47E6-95CA-17F42C476B58}" type="parTrans" cxnId="{23725359-B707-4720-B6E8-4684231A89D3}">
      <dgm:prSet/>
      <dgm:spPr/>
      <dgm:t>
        <a:bodyPr/>
        <a:lstStyle/>
        <a:p>
          <a:endParaRPr lang="ru-RU"/>
        </a:p>
      </dgm:t>
    </dgm:pt>
    <dgm:pt modelId="{08055D5C-DCE2-4715-8ACB-08F81A99E295}" type="sibTrans" cxnId="{23725359-B707-4720-B6E8-4684231A89D3}">
      <dgm:prSet/>
      <dgm:spPr/>
      <dgm:t>
        <a:bodyPr/>
        <a:lstStyle/>
        <a:p>
          <a:endParaRPr lang="ru-RU"/>
        </a:p>
      </dgm:t>
    </dgm:pt>
    <dgm:pt modelId="{61062267-0F3A-4428-BB82-AFB3F9FD8B55}">
      <dgm:prSet phldrT="[Текст]" custT="1"/>
      <dgm:spPr>
        <a:solidFill>
          <a:srgbClr val="FFFF00"/>
        </a:solidFill>
      </dgm:spPr>
      <dgm:t>
        <a:bodyPr/>
        <a:lstStyle/>
        <a:p>
          <a:endParaRPr lang="ru-RU" sz="1200" dirty="0"/>
        </a:p>
      </dgm:t>
    </dgm:pt>
    <dgm:pt modelId="{112886EC-8E3F-4BE2-9037-AA8D9579F5E8}" type="parTrans" cxnId="{BC39798A-0673-4CB5-A683-A07CEA4FE5BE}">
      <dgm:prSet/>
      <dgm:spPr/>
      <dgm:t>
        <a:bodyPr/>
        <a:lstStyle/>
        <a:p>
          <a:endParaRPr lang="ru-RU"/>
        </a:p>
      </dgm:t>
    </dgm:pt>
    <dgm:pt modelId="{B31C11B4-7735-43D5-B003-CAC4A54CE8CF}" type="sibTrans" cxnId="{BC39798A-0673-4CB5-A683-A07CEA4FE5BE}">
      <dgm:prSet/>
      <dgm:spPr/>
      <dgm:t>
        <a:bodyPr/>
        <a:lstStyle/>
        <a:p>
          <a:endParaRPr lang="ru-RU"/>
        </a:p>
      </dgm:t>
    </dgm:pt>
    <dgm:pt modelId="{0129F9DA-1A56-4FEB-A996-2F4FB90C1ABC}">
      <dgm:prSet phldrT="[Текст]" custT="1"/>
      <dgm:spPr/>
      <dgm:t>
        <a:bodyPr/>
        <a:lstStyle/>
        <a:p>
          <a:r>
            <a:rPr lang="ru-RU" sz="1400" b="1" baseline="0" dirty="0" smtClean="0"/>
            <a:t>Просматривает наличие пояснительной записки, в </a:t>
          </a:r>
          <a:r>
            <a:rPr lang="ru-RU" sz="1400" b="1" baseline="0" dirty="0" err="1" smtClean="0"/>
            <a:t>т.ч</a:t>
          </a:r>
          <a:r>
            <a:rPr lang="ru-RU" sz="1400" b="1" baseline="0" dirty="0" smtClean="0"/>
            <a:t>. и текстовой ее части и необходимых уточнений в ней по сдаваемым формам</a:t>
          </a:r>
          <a:endParaRPr lang="ru-RU" sz="1400" b="1" dirty="0"/>
        </a:p>
      </dgm:t>
    </dgm:pt>
    <dgm:pt modelId="{0D917FDC-4537-48FE-BB91-E45A953876F9}" type="parTrans" cxnId="{9CE8E662-928F-4BB2-A910-E40A94CA668E}">
      <dgm:prSet/>
      <dgm:spPr/>
      <dgm:t>
        <a:bodyPr/>
        <a:lstStyle/>
        <a:p>
          <a:endParaRPr lang="ru-RU"/>
        </a:p>
      </dgm:t>
    </dgm:pt>
    <dgm:pt modelId="{8ACE6ED4-0445-4274-BD5E-5B12CD03E34B}" type="sibTrans" cxnId="{9CE8E662-928F-4BB2-A910-E40A94CA668E}">
      <dgm:prSet/>
      <dgm:spPr/>
      <dgm:t>
        <a:bodyPr/>
        <a:lstStyle/>
        <a:p>
          <a:endParaRPr lang="ru-RU"/>
        </a:p>
      </dgm:t>
    </dgm:pt>
    <dgm:pt modelId="{9F455B77-F0DE-486C-93C6-4B84FF9F6980}">
      <dgm:prSet phldrT="[Текст]" custT="1"/>
      <dgm:spPr>
        <a:solidFill>
          <a:srgbClr val="7030A0"/>
        </a:solidFill>
      </dgm:spPr>
      <dgm:t>
        <a:bodyPr/>
        <a:lstStyle/>
        <a:p>
          <a:endParaRPr lang="ru-RU" sz="1200" dirty="0"/>
        </a:p>
      </dgm:t>
    </dgm:pt>
    <dgm:pt modelId="{DCCD9176-829D-45D7-AD3E-3E64052CBBCD}" type="parTrans" cxnId="{39773F22-41AF-4A18-AE03-FC7B79B90035}">
      <dgm:prSet/>
      <dgm:spPr/>
      <dgm:t>
        <a:bodyPr/>
        <a:lstStyle/>
        <a:p>
          <a:endParaRPr lang="ru-RU"/>
        </a:p>
      </dgm:t>
    </dgm:pt>
    <dgm:pt modelId="{0A3565D9-AF24-4E54-93F0-9F4CA4EB8580}" type="sibTrans" cxnId="{39773F22-41AF-4A18-AE03-FC7B79B90035}">
      <dgm:prSet/>
      <dgm:spPr/>
      <dgm:t>
        <a:bodyPr/>
        <a:lstStyle/>
        <a:p>
          <a:endParaRPr lang="ru-RU"/>
        </a:p>
      </dgm:t>
    </dgm:pt>
    <dgm:pt modelId="{99296419-9C9A-4D02-85D0-149BB68C9ACA}">
      <dgm:prSet phldrT="[Текст]" custT="1"/>
      <dgm:spPr/>
      <dgm:t>
        <a:bodyPr/>
        <a:lstStyle/>
        <a:p>
          <a:r>
            <a:rPr lang="ru-RU" sz="1400" b="1" baseline="0" dirty="0" smtClean="0"/>
            <a:t>Осуществляет анализ и обобщение сведений, полученных от УФК по Республике Адыгея и УФК по Астраханской области </a:t>
          </a:r>
          <a:endParaRPr lang="ru-RU" sz="1400" b="1" dirty="0"/>
        </a:p>
      </dgm:t>
    </dgm:pt>
    <dgm:pt modelId="{78DED6AB-30F9-48F1-9E3D-1641B752DA09}" type="parTrans" cxnId="{BF7231B3-DDC6-4249-8C67-DC4BC4F33AF1}">
      <dgm:prSet/>
      <dgm:spPr/>
      <dgm:t>
        <a:bodyPr/>
        <a:lstStyle/>
        <a:p>
          <a:endParaRPr lang="ru-RU"/>
        </a:p>
      </dgm:t>
    </dgm:pt>
    <dgm:pt modelId="{E2C2788E-FC3C-450A-8DE7-9E0452D0AB4A}" type="sibTrans" cxnId="{BF7231B3-DDC6-4249-8C67-DC4BC4F33AF1}">
      <dgm:prSet/>
      <dgm:spPr/>
      <dgm:t>
        <a:bodyPr/>
        <a:lstStyle/>
        <a:p>
          <a:endParaRPr lang="ru-RU"/>
        </a:p>
      </dgm:t>
    </dgm:pt>
    <dgm:pt modelId="{65A02AD7-8601-41CB-8210-40053BF16722}">
      <dgm:prSet phldrT="[Текст]" custT="1"/>
      <dgm:spPr/>
      <dgm:t>
        <a:bodyPr/>
        <a:lstStyle/>
        <a:p>
          <a:endParaRPr lang="ru-RU" sz="1200" dirty="0"/>
        </a:p>
      </dgm:t>
    </dgm:pt>
    <dgm:pt modelId="{48124052-CDA4-4BCF-A832-E7C52864B023}" type="parTrans" cxnId="{3001BE5D-F3E6-4EC1-9F1B-ECFBEEB83936}">
      <dgm:prSet/>
      <dgm:spPr/>
      <dgm:t>
        <a:bodyPr/>
        <a:lstStyle/>
        <a:p>
          <a:endParaRPr lang="ru-RU"/>
        </a:p>
      </dgm:t>
    </dgm:pt>
    <dgm:pt modelId="{18B6CC87-A0DB-4D1D-966D-5C894B1418A4}" type="sibTrans" cxnId="{3001BE5D-F3E6-4EC1-9F1B-ECFBEEB83936}">
      <dgm:prSet/>
      <dgm:spPr/>
      <dgm:t>
        <a:bodyPr/>
        <a:lstStyle/>
        <a:p>
          <a:endParaRPr lang="ru-RU"/>
        </a:p>
      </dgm:t>
    </dgm:pt>
    <dgm:pt modelId="{4AFAF041-9812-48E3-8D54-E63FA78E2E4B}">
      <dgm:prSet custT="1"/>
      <dgm:spPr/>
      <dgm:t>
        <a:bodyPr/>
        <a:lstStyle/>
        <a:p>
          <a:r>
            <a:rPr lang="ru-RU" sz="1400" b="1" baseline="0" dirty="0" smtClean="0"/>
            <a:t>Направляет результаты мониторинга отчетности в центр компетенции</a:t>
          </a:r>
          <a:endParaRPr lang="ru-RU" sz="1400" b="1" dirty="0"/>
        </a:p>
      </dgm:t>
    </dgm:pt>
    <dgm:pt modelId="{49BE675C-E74E-4E88-9653-FDDAF307EF62}" type="parTrans" cxnId="{1BFE6222-C388-4849-A215-17927681F055}">
      <dgm:prSet/>
      <dgm:spPr/>
      <dgm:t>
        <a:bodyPr/>
        <a:lstStyle/>
        <a:p>
          <a:endParaRPr lang="ru-RU"/>
        </a:p>
      </dgm:t>
    </dgm:pt>
    <dgm:pt modelId="{1940462C-5483-43A0-AB10-F2215224D51E}" type="sibTrans" cxnId="{1BFE6222-C388-4849-A215-17927681F055}">
      <dgm:prSet/>
      <dgm:spPr/>
      <dgm:t>
        <a:bodyPr/>
        <a:lstStyle/>
        <a:p>
          <a:endParaRPr lang="ru-RU"/>
        </a:p>
      </dgm:t>
    </dgm:pt>
    <dgm:pt modelId="{05BDF5B4-FE52-4A68-8799-A87EB7E18DCA}">
      <dgm:prSet phldrT="[Текст]" custT="1"/>
      <dgm:spPr/>
      <dgm:t>
        <a:bodyPr/>
        <a:lstStyle/>
        <a:p>
          <a:r>
            <a:rPr lang="ru-RU" sz="1300" b="1" baseline="0" dirty="0" smtClean="0"/>
            <a:t>Контролирует сроки предоставления отчетности в соответствии с приказом Министерства Финансов Российской Федерации, Федерального казначейства № 28н от 22 ноября 2016г.</a:t>
          </a:r>
          <a:endParaRPr lang="ru-RU" sz="1300" b="1" dirty="0"/>
        </a:p>
      </dgm:t>
    </dgm:pt>
    <dgm:pt modelId="{E3A38227-1A3B-490E-AEDA-FB5C14674FA6}" type="parTrans" cxnId="{18448A7F-63DC-4EE0-B7C6-3CA93F50B551}">
      <dgm:prSet/>
      <dgm:spPr/>
      <dgm:t>
        <a:bodyPr/>
        <a:lstStyle/>
        <a:p>
          <a:endParaRPr lang="ru-RU"/>
        </a:p>
      </dgm:t>
    </dgm:pt>
    <dgm:pt modelId="{9E605C62-6A6A-4C32-B26B-95A125E52747}" type="sibTrans" cxnId="{18448A7F-63DC-4EE0-B7C6-3CA93F50B551}">
      <dgm:prSet/>
      <dgm:spPr/>
      <dgm:t>
        <a:bodyPr/>
        <a:lstStyle/>
        <a:p>
          <a:endParaRPr lang="ru-RU"/>
        </a:p>
      </dgm:t>
    </dgm:pt>
    <dgm:pt modelId="{8595FB7E-4888-4CB3-AAA4-8CE9E9E8B278}" type="pres">
      <dgm:prSet presAssocID="{7F3C2165-C063-4E46-95D6-ABFF9B2AA0C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F0830C-60BD-4484-AEB3-59D46A87B172}" type="pres">
      <dgm:prSet presAssocID="{8A8A584B-7201-4655-8C38-185FD9E555DE}" presName="composite" presStyleCnt="0"/>
      <dgm:spPr/>
    </dgm:pt>
    <dgm:pt modelId="{A16904AB-C0BF-4B10-9CC7-3D54E203BACA}" type="pres">
      <dgm:prSet presAssocID="{8A8A584B-7201-4655-8C38-185FD9E555DE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3F6E2D-1315-47AB-B3EF-591A69E7AFC1}" type="pres">
      <dgm:prSet presAssocID="{8A8A584B-7201-4655-8C38-185FD9E555DE}" presName="descendantText" presStyleLbl="alignAcc1" presStyleIdx="0" presStyleCnt="7" custScaleY="1270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F21207-194B-4CFA-84CE-3970447BD6E4}" type="pres">
      <dgm:prSet presAssocID="{DD122174-2DE5-4A1F-9D0E-B464051BE1F3}" presName="sp" presStyleCnt="0"/>
      <dgm:spPr/>
    </dgm:pt>
    <dgm:pt modelId="{AFC114DC-915E-4ADD-9CED-51E978162BDB}" type="pres">
      <dgm:prSet presAssocID="{B011C5C2-C320-4BE2-8B34-881734705A53}" presName="composite" presStyleCnt="0"/>
      <dgm:spPr/>
    </dgm:pt>
    <dgm:pt modelId="{16A0489C-D3DF-4ECD-BF45-B9B53D842851}" type="pres">
      <dgm:prSet presAssocID="{B011C5C2-C320-4BE2-8B34-881734705A53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A8E5A8-EDED-4AFF-ACDE-1062A7541A49}" type="pres">
      <dgm:prSet presAssocID="{B011C5C2-C320-4BE2-8B34-881734705A53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389F4E-1297-4413-80FA-EC50BCCE33BB}" type="pres">
      <dgm:prSet presAssocID="{90761511-A53E-46DF-AEB5-CC2F8CC16A2D}" presName="sp" presStyleCnt="0"/>
      <dgm:spPr/>
    </dgm:pt>
    <dgm:pt modelId="{AF529328-B498-435C-8F5F-C3BEADB541E2}" type="pres">
      <dgm:prSet presAssocID="{5437CF4B-E12E-45E1-AD16-856E9036E8E3}" presName="composite" presStyleCnt="0"/>
      <dgm:spPr/>
    </dgm:pt>
    <dgm:pt modelId="{B351109F-776A-4C9C-8689-5A13A9D46705}" type="pres">
      <dgm:prSet presAssocID="{5437CF4B-E12E-45E1-AD16-856E9036E8E3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D4C3D7-4920-4FE9-B600-F47AC31B510A}" type="pres">
      <dgm:prSet presAssocID="{5437CF4B-E12E-45E1-AD16-856E9036E8E3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B5D1BC-66C9-4DB7-B889-B183F743D1E4}" type="pres">
      <dgm:prSet presAssocID="{CFEE8D45-6224-4D23-85D0-709CCCDB786A}" presName="sp" presStyleCnt="0"/>
      <dgm:spPr/>
    </dgm:pt>
    <dgm:pt modelId="{2223BF8C-9C62-4289-B9E5-331B07F62239}" type="pres">
      <dgm:prSet presAssocID="{CDAA5AFF-31A2-4DC7-9F1F-3B7D99A23D5B}" presName="composite" presStyleCnt="0"/>
      <dgm:spPr/>
    </dgm:pt>
    <dgm:pt modelId="{68D0015E-A520-43E2-9AC0-47DDE65636DE}" type="pres">
      <dgm:prSet presAssocID="{CDAA5AFF-31A2-4DC7-9F1F-3B7D99A23D5B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CED6B6-4CB2-46EB-B6DB-895DFEB89848}" type="pres">
      <dgm:prSet presAssocID="{CDAA5AFF-31A2-4DC7-9F1F-3B7D99A23D5B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FC483A-B9A8-46CD-A7FF-FAB9CCB2F4BA}" type="pres">
      <dgm:prSet presAssocID="{612A3CF2-260E-40DE-8E15-AE0B233F582E}" presName="sp" presStyleCnt="0"/>
      <dgm:spPr/>
    </dgm:pt>
    <dgm:pt modelId="{0D125FB7-69B7-45EF-9470-2E6C90659260}" type="pres">
      <dgm:prSet presAssocID="{61062267-0F3A-4428-BB82-AFB3F9FD8B55}" presName="composite" presStyleCnt="0"/>
      <dgm:spPr/>
    </dgm:pt>
    <dgm:pt modelId="{674CCDE5-ADD8-4E41-A1E7-EE867292ABD6}" type="pres">
      <dgm:prSet presAssocID="{61062267-0F3A-4428-BB82-AFB3F9FD8B55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7CB29E-2DE2-4587-894B-F391EE52472A}" type="pres">
      <dgm:prSet presAssocID="{61062267-0F3A-4428-BB82-AFB3F9FD8B55}" presName="descendantText" presStyleLbl="alignAcc1" presStyleIdx="4" presStyleCnt="7" custScaleY="1350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FF562-F37D-469D-ADAF-ED7188E18710}" type="pres">
      <dgm:prSet presAssocID="{B31C11B4-7735-43D5-B003-CAC4A54CE8CF}" presName="sp" presStyleCnt="0"/>
      <dgm:spPr/>
    </dgm:pt>
    <dgm:pt modelId="{E6BBF66C-012D-4037-81FC-D3A931D54945}" type="pres">
      <dgm:prSet presAssocID="{9F455B77-F0DE-486C-93C6-4B84FF9F6980}" presName="composite" presStyleCnt="0"/>
      <dgm:spPr/>
    </dgm:pt>
    <dgm:pt modelId="{77EFC53D-3041-429F-8EE0-F0CD15F24EFA}" type="pres">
      <dgm:prSet presAssocID="{9F455B77-F0DE-486C-93C6-4B84FF9F6980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C84049-F3A8-4C07-9798-48BE0ED667DB}" type="pres">
      <dgm:prSet presAssocID="{9F455B77-F0DE-486C-93C6-4B84FF9F6980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DF1BE3-DDE0-4156-A9E9-66405EABFD65}" type="pres">
      <dgm:prSet presAssocID="{0A3565D9-AF24-4E54-93F0-9F4CA4EB8580}" presName="sp" presStyleCnt="0"/>
      <dgm:spPr/>
    </dgm:pt>
    <dgm:pt modelId="{FD341BD3-F697-4816-8B23-E0EA9606D726}" type="pres">
      <dgm:prSet presAssocID="{65A02AD7-8601-41CB-8210-40053BF16722}" presName="composite" presStyleCnt="0"/>
      <dgm:spPr/>
    </dgm:pt>
    <dgm:pt modelId="{D1DA71EB-ECA1-4A07-960D-F1700BAA3219}" type="pres">
      <dgm:prSet presAssocID="{65A02AD7-8601-41CB-8210-40053BF16722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1F7251-6846-4E7A-8895-1EF6FA206094}" type="pres">
      <dgm:prSet presAssocID="{65A02AD7-8601-41CB-8210-40053BF16722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6CE099-3EA5-4CA7-929B-EDA20DF232DD}" type="presOf" srcId="{ABCC6B1C-A7A4-4DBF-AC1B-7675FEEA5DB3}" destId="{F3CED6B6-4CB2-46EB-B6DB-895DFEB89848}" srcOrd="0" destOrd="0" presId="urn:microsoft.com/office/officeart/2005/8/layout/chevron2"/>
    <dgm:cxn modelId="{BF7231B3-DDC6-4249-8C67-DC4BC4F33AF1}" srcId="{9F455B77-F0DE-486C-93C6-4B84FF9F6980}" destId="{99296419-9C9A-4D02-85D0-149BB68C9ACA}" srcOrd="0" destOrd="0" parTransId="{78DED6AB-30F9-48F1-9E3D-1641B752DA09}" sibTransId="{E2C2788E-FC3C-450A-8DE7-9E0452D0AB4A}"/>
    <dgm:cxn modelId="{56C8EFBF-C680-4884-8692-0F4A1EEFDCD0}" type="presOf" srcId="{99296419-9C9A-4D02-85D0-149BB68C9ACA}" destId="{7CC84049-F3A8-4C07-9798-48BE0ED667DB}" srcOrd="0" destOrd="0" presId="urn:microsoft.com/office/officeart/2005/8/layout/chevron2"/>
    <dgm:cxn modelId="{04E51D78-AB8D-4245-B835-3C141DBDB0A0}" type="presOf" srcId="{C19CD5AC-0455-44DC-804A-30DC014E2FE1}" destId="{2FA8E5A8-EDED-4AFF-ACDE-1062A7541A49}" srcOrd="0" destOrd="0" presId="urn:microsoft.com/office/officeart/2005/8/layout/chevron2"/>
    <dgm:cxn modelId="{BC39798A-0673-4CB5-A683-A07CEA4FE5BE}" srcId="{7F3C2165-C063-4E46-95D6-ABFF9B2AA0C0}" destId="{61062267-0F3A-4428-BB82-AFB3F9FD8B55}" srcOrd="4" destOrd="0" parTransId="{112886EC-8E3F-4BE2-9037-AA8D9579F5E8}" sibTransId="{B31C11B4-7735-43D5-B003-CAC4A54CE8CF}"/>
    <dgm:cxn modelId="{32B17DE2-A17A-4D9C-B1D4-C302096D14E9}" srcId="{B011C5C2-C320-4BE2-8B34-881734705A53}" destId="{C19CD5AC-0455-44DC-804A-30DC014E2FE1}" srcOrd="0" destOrd="0" parTransId="{6A1FC558-280E-42F9-9C36-E25DF9FD632E}" sibTransId="{C2CA59F5-6536-4BF5-891B-C4B240D3E4FA}"/>
    <dgm:cxn modelId="{39773F22-41AF-4A18-AE03-FC7B79B90035}" srcId="{7F3C2165-C063-4E46-95D6-ABFF9B2AA0C0}" destId="{9F455B77-F0DE-486C-93C6-4B84FF9F6980}" srcOrd="5" destOrd="0" parTransId="{DCCD9176-829D-45D7-AD3E-3E64052CBBCD}" sibTransId="{0A3565D9-AF24-4E54-93F0-9F4CA4EB8580}"/>
    <dgm:cxn modelId="{5056E760-7173-452D-B00F-980BFB0564A4}" srcId="{7F3C2165-C063-4E46-95D6-ABFF9B2AA0C0}" destId="{5437CF4B-E12E-45E1-AD16-856E9036E8E3}" srcOrd="2" destOrd="0" parTransId="{F1348E5D-ADBD-45CE-B116-AB2CF960E92D}" sibTransId="{CFEE8D45-6224-4D23-85D0-709CCCDB786A}"/>
    <dgm:cxn modelId="{BD7520B4-13BE-4A38-9AEF-B17A46EF9373}" srcId="{7F3C2165-C063-4E46-95D6-ABFF9B2AA0C0}" destId="{B011C5C2-C320-4BE2-8B34-881734705A53}" srcOrd="1" destOrd="0" parTransId="{068539C8-61B9-465A-B8EE-8C42F4E4B5BC}" sibTransId="{90761511-A53E-46DF-AEB5-CC2F8CC16A2D}"/>
    <dgm:cxn modelId="{7FC4C61D-783E-41B0-B279-2504878C5626}" type="presOf" srcId="{4AFAF041-9812-48E3-8D54-E63FA78E2E4B}" destId="{651F7251-6846-4E7A-8895-1EF6FA206094}" srcOrd="0" destOrd="0" presId="urn:microsoft.com/office/officeart/2005/8/layout/chevron2"/>
    <dgm:cxn modelId="{9599B83A-B67A-44D6-9369-ACA4077E8B87}" type="presOf" srcId="{8A8A584B-7201-4655-8C38-185FD9E555DE}" destId="{A16904AB-C0BF-4B10-9CC7-3D54E203BACA}" srcOrd="0" destOrd="0" presId="urn:microsoft.com/office/officeart/2005/8/layout/chevron2"/>
    <dgm:cxn modelId="{0F17A36C-A451-4D05-A5B7-124D971FB118}" type="presOf" srcId="{05BDF5B4-FE52-4A68-8799-A87EB7E18DCA}" destId="{7E3F6E2D-1315-47AB-B3EF-591A69E7AFC1}" srcOrd="0" destOrd="0" presId="urn:microsoft.com/office/officeart/2005/8/layout/chevron2"/>
    <dgm:cxn modelId="{C59259B3-9C85-4F2E-89E0-7A32A8C6AFE2}" srcId="{5437CF4B-E12E-45E1-AD16-856E9036E8E3}" destId="{3264C0A4-8623-4C4F-AE3E-166341CB5128}" srcOrd="0" destOrd="0" parTransId="{D436A6FF-A989-443F-877A-586611B2050B}" sibTransId="{64EBE5D7-CFC5-4853-AA90-929CB336F364}"/>
    <dgm:cxn modelId="{F1F6FC78-747D-47DE-A653-AB3CEC4AA9FD}" type="presOf" srcId="{65A02AD7-8601-41CB-8210-40053BF16722}" destId="{D1DA71EB-ECA1-4A07-960D-F1700BAA3219}" srcOrd="0" destOrd="0" presId="urn:microsoft.com/office/officeart/2005/8/layout/chevron2"/>
    <dgm:cxn modelId="{1BFE6222-C388-4849-A215-17927681F055}" srcId="{65A02AD7-8601-41CB-8210-40053BF16722}" destId="{4AFAF041-9812-48E3-8D54-E63FA78E2E4B}" srcOrd="0" destOrd="0" parTransId="{49BE675C-E74E-4E88-9653-FDDAF307EF62}" sibTransId="{1940462C-5483-43A0-AB10-F2215224D51E}"/>
    <dgm:cxn modelId="{3001BE5D-F3E6-4EC1-9F1B-ECFBEEB83936}" srcId="{7F3C2165-C063-4E46-95D6-ABFF9B2AA0C0}" destId="{65A02AD7-8601-41CB-8210-40053BF16722}" srcOrd="6" destOrd="0" parTransId="{48124052-CDA4-4BCF-A832-E7C52864B023}" sibTransId="{18B6CC87-A0DB-4D1D-966D-5C894B1418A4}"/>
    <dgm:cxn modelId="{B92E91C5-CF16-4203-8D40-F57B26CBBDE4}" srcId="{7F3C2165-C063-4E46-95D6-ABFF9B2AA0C0}" destId="{8A8A584B-7201-4655-8C38-185FD9E555DE}" srcOrd="0" destOrd="0" parTransId="{7DC37CC2-E747-4235-8E3A-E1A1587005C2}" sibTransId="{DD122174-2DE5-4A1F-9D0E-B464051BE1F3}"/>
    <dgm:cxn modelId="{FFDD93DB-DE7E-49D6-ABAA-E038A19CC948}" type="presOf" srcId="{0129F9DA-1A56-4FEB-A996-2F4FB90C1ABC}" destId="{F17CB29E-2DE2-4587-894B-F391EE52472A}" srcOrd="0" destOrd="0" presId="urn:microsoft.com/office/officeart/2005/8/layout/chevron2"/>
    <dgm:cxn modelId="{84CCD2E1-78ED-4352-B592-1D733297C719}" type="presOf" srcId="{9F455B77-F0DE-486C-93C6-4B84FF9F6980}" destId="{77EFC53D-3041-429F-8EE0-F0CD15F24EFA}" srcOrd="0" destOrd="0" presId="urn:microsoft.com/office/officeart/2005/8/layout/chevron2"/>
    <dgm:cxn modelId="{EB32ECC7-7483-4576-97B6-8045FB7D31EB}" type="presOf" srcId="{5437CF4B-E12E-45E1-AD16-856E9036E8E3}" destId="{B351109F-776A-4C9C-8689-5A13A9D46705}" srcOrd="0" destOrd="0" presId="urn:microsoft.com/office/officeart/2005/8/layout/chevron2"/>
    <dgm:cxn modelId="{CF7575CF-5104-4BAD-B498-CF481189FB82}" type="presOf" srcId="{61062267-0F3A-4428-BB82-AFB3F9FD8B55}" destId="{674CCDE5-ADD8-4E41-A1E7-EE867292ABD6}" srcOrd="0" destOrd="0" presId="urn:microsoft.com/office/officeart/2005/8/layout/chevron2"/>
    <dgm:cxn modelId="{1BD2638B-5AB7-4B77-94CE-91AED59F7473}" type="presOf" srcId="{B011C5C2-C320-4BE2-8B34-881734705A53}" destId="{16A0489C-D3DF-4ECD-BF45-B9B53D842851}" srcOrd="0" destOrd="0" presId="urn:microsoft.com/office/officeart/2005/8/layout/chevron2"/>
    <dgm:cxn modelId="{18448A7F-63DC-4EE0-B7C6-3CA93F50B551}" srcId="{8A8A584B-7201-4655-8C38-185FD9E555DE}" destId="{05BDF5B4-FE52-4A68-8799-A87EB7E18DCA}" srcOrd="0" destOrd="0" parTransId="{E3A38227-1A3B-490E-AEDA-FB5C14674FA6}" sibTransId="{9E605C62-6A6A-4C32-B26B-95A125E52747}"/>
    <dgm:cxn modelId="{8A1D6345-23CA-4B30-B129-CBD4EF6E0EDF}" type="presOf" srcId="{CDAA5AFF-31A2-4DC7-9F1F-3B7D99A23D5B}" destId="{68D0015E-A520-43E2-9AC0-47DDE65636DE}" srcOrd="0" destOrd="0" presId="urn:microsoft.com/office/officeart/2005/8/layout/chevron2"/>
    <dgm:cxn modelId="{9CE8E662-928F-4BB2-A910-E40A94CA668E}" srcId="{61062267-0F3A-4428-BB82-AFB3F9FD8B55}" destId="{0129F9DA-1A56-4FEB-A996-2F4FB90C1ABC}" srcOrd="0" destOrd="0" parTransId="{0D917FDC-4537-48FE-BB91-E45A953876F9}" sibTransId="{8ACE6ED4-0445-4274-BD5E-5B12CD03E34B}"/>
    <dgm:cxn modelId="{951F2713-0051-47F0-B784-7BDD65AC118A}" srcId="{7F3C2165-C063-4E46-95D6-ABFF9B2AA0C0}" destId="{CDAA5AFF-31A2-4DC7-9F1F-3B7D99A23D5B}" srcOrd="3" destOrd="0" parTransId="{093068C9-E7EE-434E-9F20-5267A6424521}" sibTransId="{612A3CF2-260E-40DE-8E15-AE0B233F582E}"/>
    <dgm:cxn modelId="{D6DB83B2-7DBE-4B9E-B03B-C1DA71DB2C83}" type="presOf" srcId="{7F3C2165-C063-4E46-95D6-ABFF9B2AA0C0}" destId="{8595FB7E-4888-4CB3-AAA4-8CE9E9E8B278}" srcOrd="0" destOrd="0" presId="urn:microsoft.com/office/officeart/2005/8/layout/chevron2"/>
    <dgm:cxn modelId="{23725359-B707-4720-B6E8-4684231A89D3}" srcId="{CDAA5AFF-31A2-4DC7-9F1F-3B7D99A23D5B}" destId="{ABCC6B1C-A7A4-4DBF-AC1B-7675FEEA5DB3}" srcOrd="0" destOrd="0" parTransId="{8579E86D-E523-47E6-95CA-17F42C476B58}" sibTransId="{08055D5C-DCE2-4715-8ACB-08F81A99E295}"/>
    <dgm:cxn modelId="{02204437-8505-4599-B0DC-D0BF87AA757B}" type="presOf" srcId="{3264C0A4-8623-4C4F-AE3E-166341CB5128}" destId="{8DD4C3D7-4920-4FE9-B600-F47AC31B510A}" srcOrd="0" destOrd="0" presId="urn:microsoft.com/office/officeart/2005/8/layout/chevron2"/>
    <dgm:cxn modelId="{CEA13981-CF7D-4C9B-A060-CD8D8BC2D9AE}" type="presParOf" srcId="{8595FB7E-4888-4CB3-AAA4-8CE9E9E8B278}" destId="{85F0830C-60BD-4484-AEB3-59D46A87B172}" srcOrd="0" destOrd="0" presId="urn:microsoft.com/office/officeart/2005/8/layout/chevron2"/>
    <dgm:cxn modelId="{D8A61150-A609-4E1F-BCFF-71544E0BE78C}" type="presParOf" srcId="{85F0830C-60BD-4484-AEB3-59D46A87B172}" destId="{A16904AB-C0BF-4B10-9CC7-3D54E203BACA}" srcOrd="0" destOrd="0" presId="urn:microsoft.com/office/officeart/2005/8/layout/chevron2"/>
    <dgm:cxn modelId="{CF446570-D0BA-4B51-86B8-FA81823DF866}" type="presParOf" srcId="{85F0830C-60BD-4484-AEB3-59D46A87B172}" destId="{7E3F6E2D-1315-47AB-B3EF-591A69E7AFC1}" srcOrd="1" destOrd="0" presId="urn:microsoft.com/office/officeart/2005/8/layout/chevron2"/>
    <dgm:cxn modelId="{1C618E6C-2343-4609-8444-3ECC22F9401F}" type="presParOf" srcId="{8595FB7E-4888-4CB3-AAA4-8CE9E9E8B278}" destId="{58F21207-194B-4CFA-84CE-3970447BD6E4}" srcOrd="1" destOrd="0" presId="urn:microsoft.com/office/officeart/2005/8/layout/chevron2"/>
    <dgm:cxn modelId="{BE8E2A6F-33F4-4454-81B9-8C5FFA94FDCF}" type="presParOf" srcId="{8595FB7E-4888-4CB3-AAA4-8CE9E9E8B278}" destId="{AFC114DC-915E-4ADD-9CED-51E978162BDB}" srcOrd="2" destOrd="0" presId="urn:microsoft.com/office/officeart/2005/8/layout/chevron2"/>
    <dgm:cxn modelId="{7FD7FA76-D310-498A-886D-5068A60AF233}" type="presParOf" srcId="{AFC114DC-915E-4ADD-9CED-51E978162BDB}" destId="{16A0489C-D3DF-4ECD-BF45-B9B53D842851}" srcOrd="0" destOrd="0" presId="urn:microsoft.com/office/officeart/2005/8/layout/chevron2"/>
    <dgm:cxn modelId="{6A4E5F4F-2C02-438D-AB35-5F5DADC51CDE}" type="presParOf" srcId="{AFC114DC-915E-4ADD-9CED-51E978162BDB}" destId="{2FA8E5A8-EDED-4AFF-ACDE-1062A7541A49}" srcOrd="1" destOrd="0" presId="urn:microsoft.com/office/officeart/2005/8/layout/chevron2"/>
    <dgm:cxn modelId="{20626340-9A63-4866-AE74-1FB7D64BA8A6}" type="presParOf" srcId="{8595FB7E-4888-4CB3-AAA4-8CE9E9E8B278}" destId="{11389F4E-1297-4413-80FA-EC50BCCE33BB}" srcOrd="3" destOrd="0" presId="urn:microsoft.com/office/officeart/2005/8/layout/chevron2"/>
    <dgm:cxn modelId="{7D43DDDE-4436-4BF4-87A5-D538303FDBBB}" type="presParOf" srcId="{8595FB7E-4888-4CB3-AAA4-8CE9E9E8B278}" destId="{AF529328-B498-435C-8F5F-C3BEADB541E2}" srcOrd="4" destOrd="0" presId="urn:microsoft.com/office/officeart/2005/8/layout/chevron2"/>
    <dgm:cxn modelId="{351CBCA6-3C23-439D-B800-D8C361A5C9C9}" type="presParOf" srcId="{AF529328-B498-435C-8F5F-C3BEADB541E2}" destId="{B351109F-776A-4C9C-8689-5A13A9D46705}" srcOrd="0" destOrd="0" presId="urn:microsoft.com/office/officeart/2005/8/layout/chevron2"/>
    <dgm:cxn modelId="{BE7330D6-44BA-4082-9BF6-0A6C6D4C3C5F}" type="presParOf" srcId="{AF529328-B498-435C-8F5F-C3BEADB541E2}" destId="{8DD4C3D7-4920-4FE9-B600-F47AC31B510A}" srcOrd="1" destOrd="0" presId="urn:microsoft.com/office/officeart/2005/8/layout/chevron2"/>
    <dgm:cxn modelId="{E9A3730D-BECE-4FF3-9B04-E8AEF54362ED}" type="presParOf" srcId="{8595FB7E-4888-4CB3-AAA4-8CE9E9E8B278}" destId="{95B5D1BC-66C9-4DB7-B889-B183F743D1E4}" srcOrd="5" destOrd="0" presId="urn:microsoft.com/office/officeart/2005/8/layout/chevron2"/>
    <dgm:cxn modelId="{6C18B630-A9C0-471F-89DF-9FE263F19469}" type="presParOf" srcId="{8595FB7E-4888-4CB3-AAA4-8CE9E9E8B278}" destId="{2223BF8C-9C62-4289-B9E5-331B07F62239}" srcOrd="6" destOrd="0" presId="urn:microsoft.com/office/officeart/2005/8/layout/chevron2"/>
    <dgm:cxn modelId="{2EC90A6A-C102-4447-B7E5-8E1BF12619B4}" type="presParOf" srcId="{2223BF8C-9C62-4289-B9E5-331B07F62239}" destId="{68D0015E-A520-43E2-9AC0-47DDE65636DE}" srcOrd="0" destOrd="0" presId="urn:microsoft.com/office/officeart/2005/8/layout/chevron2"/>
    <dgm:cxn modelId="{A6BB73EE-F240-4380-B7FA-B6118E92DA7A}" type="presParOf" srcId="{2223BF8C-9C62-4289-B9E5-331B07F62239}" destId="{F3CED6B6-4CB2-46EB-B6DB-895DFEB89848}" srcOrd="1" destOrd="0" presId="urn:microsoft.com/office/officeart/2005/8/layout/chevron2"/>
    <dgm:cxn modelId="{F9A44053-EE2E-4C9D-8DCA-BF2D4C7A210F}" type="presParOf" srcId="{8595FB7E-4888-4CB3-AAA4-8CE9E9E8B278}" destId="{D2FC483A-B9A8-46CD-A7FF-FAB9CCB2F4BA}" srcOrd="7" destOrd="0" presId="urn:microsoft.com/office/officeart/2005/8/layout/chevron2"/>
    <dgm:cxn modelId="{B5C67A23-09C6-4F35-83EF-8006B6D72468}" type="presParOf" srcId="{8595FB7E-4888-4CB3-AAA4-8CE9E9E8B278}" destId="{0D125FB7-69B7-45EF-9470-2E6C90659260}" srcOrd="8" destOrd="0" presId="urn:microsoft.com/office/officeart/2005/8/layout/chevron2"/>
    <dgm:cxn modelId="{DA5C1AC8-9487-4CCF-9B93-76A77CA6992E}" type="presParOf" srcId="{0D125FB7-69B7-45EF-9470-2E6C90659260}" destId="{674CCDE5-ADD8-4E41-A1E7-EE867292ABD6}" srcOrd="0" destOrd="0" presId="urn:microsoft.com/office/officeart/2005/8/layout/chevron2"/>
    <dgm:cxn modelId="{719C284A-6DF1-4871-9965-4A3603F18694}" type="presParOf" srcId="{0D125FB7-69B7-45EF-9470-2E6C90659260}" destId="{F17CB29E-2DE2-4587-894B-F391EE52472A}" srcOrd="1" destOrd="0" presId="urn:microsoft.com/office/officeart/2005/8/layout/chevron2"/>
    <dgm:cxn modelId="{4B9027F9-F0C8-4387-AEF8-DB359CFA1255}" type="presParOf" srcId="{8595FB7E-4888-4CB3-AAA4-8CE9E9E8B278}" destId="{812FF562-F37D-469D-ADAF-ED7188E18710}" srcOrd="9" destOrd="0" presId="urn:microsoft.com/office/officeart/2005/8/layout/chevron2"/>
    <dgm:cxn modelId="{9DD472C4-B43A-4AE4-971B-4EFF3F98AE6B}" type="presParOf" srcId="{8595FB7E-4888-4CB3-AAA4-8CE9E9E8B278}" destId="{E6BBF66C-012D-4037-81FC-D3A931D54945}" srcOrd="10" destOrd="0" presId="urn:microsoft.com/office/officeart/2005/8/layout/chevron2"/>
    <dgm:cxn modelId="{ED0424A4-7BA3-4893-9AC9-52A79B4A420B}" type="presParOf" srcId="{E6BBF66C-012D-4037-81FC-D3A931D54945}" destId="{77EFC53D-3041-429F-8EE0-F0CD15F24EFA}" srcOrd="0" destOrd="0" presId="urn:microsoft.com/office/officeart/2005/8/layout/chevron2"/>
    <dgm:cxn modelId="{52FD1D2E-997D-4F3F-9F77-081598BE61E2}" type="presParOf" srcId="{E6BBF66C-012D-4037-81FC-D3A931D54945}" destId="{7CC84049-F3A8-4C07-9798-48BE0ED667DB}" srcOrd="1" destOrd="0" presId="urn:microsoft.com/office/officeart/2005/8/layout/chevron2"/>
    <dgm:cxn modelId="{E0B62109-D970-405D-B972-3A2C426422E8}" type="presParOf" srcId="{8595FB7E-4888-4CB3-AAA4-8CE9E9E8B278}" destId="{C3DF1BE3-DDE0-4156-A9E9-66405EABFD65}" srcOrd="11" destOrd="0" presId="urn:microsoft.com/office/officeart/2005/8/layout/chevron2"/>
    <dgm:cxn modelId="{EA33A81F-9B8F-430C-87F5-8D66C5860423}" type="presParOf" srcId="{8595FB7E-4888-4CB3-AAA4-8CE9E9E8B278}" destId="{FD341BD3-F697-4816-8B23-E0EA9606D726}" srcOrd="12" destOrd="0" presId="urn:microsoft.com/office/officeart/2005/8/layout/chevron2"/>
    <dgm:cxn modelId="{F41366AB-040A-4B61-85AF-CF484C1B60DD}" type="presParOf" srcId="{FD341BD3-F697-4816-8B23-E0EA9606D726}" destId="{D1DA71EB-ECA1-4A07-960D-F1700BAA3219}" srcOrd="0" destOrd="0" presId="urn:microsoft.com/office/officeart/2005/8/layout/chevron2"/>
    <dgm:cxn modelId="{F9C71DB5-8B8F-40B3-AF6C-4408E53D2953}" type="presParOf" srcId="{FD341BD3-F697-4816-8B23-E0EA9606D726}" destId="{651F7251-6846-4E7A-8895-1EF6FA20609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ADA30E-13F4-45E5-916A-10533DF1C37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E505DC-5022-4DED-98A0-8CB284BCD003}">
      <dgm:prSet phldrT="[Текст]"/>
      <dgm:spPr/>
      <dgm:t>
        <a:bodyPr/>
        <a:lstStyle/>
        <a:p>
          <a:endParaRPr lang="ru-RU" dirty="0"/>
        </a:p>
      </dgm:t>
    </dgm:pt>
    <dgm:pt modelId="{561B3142-F10D-419A-9641-EB2103AE0F50}" type="parTrans" cxnId="{E84C53D0-B7E2-4288-BAD8-DB7110236D1B}">
      <dgm:prSet/>
      <dgm:spPr/>
      <dgm:t>
        <a:bodyPr/>
        <a:lstStyle/>
        <a:p>
          <a:endParaRPr lang="ru-RU"/>
        </a:p>
      </dgm:t>
    </dgm:pt>
    <dgm:pt modelId="{71481131-C3CB-4DCB-9056-4417347CB5B6}" type="sibTrans" cxnId="{E84C53D0-B7E2-4288-BAD8-DB7110236D1B}">
      <dgm:prSet/>
      <dgm:spPr/>
      <dgm:t>
        <a:bodyPr/>
        <a:lstStyle/>
        <a:p>
          <a:endParaRPr lang="ru-RU"/>
        </a:p>
      </dgm:t>
    </dgm:pt>
    <dgm:pt modelId="{A6558FFA-0D53-4DB7-8278-1A5E47A268FE}">
      <dgm:prSet phldrT="[Текст]" custT="1"/>
      <dgm:spPr/>
      <dgm:t>
        <a:bodyPr/>
        <a:lstStyle/>
        <a:p>
          <a:r>
            <a:rPr lang="ru-RU" sz="1400" b="1" dirty="0" smtClean="0"/>
            <a:t>Мониторинг соответствия показателей отчётности субъектов мониторинга показателям кассового обслуживания исполнения федерального бюджета</a:t>
          </a:r>
          <a:endParaRPr lang="ru-RU" sz="1400" b="1" dirty="0"/>
        </a:p>
      </dgm:t>
    </dgm:pt>
    <dgm:pt modelId="{1896540B-FBEE-4FB5-A5A0-BECA5906458A}" type="parTrans" cxnId="{E32DE112-8F0A-4A7F-8996-426A53F099C3}">
      <dgm:prSet/>
      <dgm:spPr/>
      <dgm:t>
        <a:bodyPr/>
        <a:lstStyle/>
        <a:p>
          <a:endParaRPr lang="ru-RU"/>
        </a:p>
      </dgm:t>
    </dgm:pt>
    <dgm:pt modelId="{D1CBD986-CCB9-4FF6-900D-4AC4EB44B42A}" type="sibTrans" cxnId="{E32DE112-8F0A-4A7F-8996-426A53F099C3}">
      <dgm:prSet/>
      <dgm:spPr/>
      <dgm:t>
        <a:bodyPr/>
        <a:lstStyle/>
        <a:p>
          <a:endParaRPr lang="ru-RU"/>
        </a:p>
      </dgm:t>
    </dgm:pt>
    <dgm:pt modelId="{A31742CC-3AEC-4849-87AA-E085A74B9CEF}" type="pres">
      <dgm:prSet presAssocID="{77ADA30E-13F4-45E5-916A-10533DF1C37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C1528E-369F-4EAB-B378-BC1348FA3E2B}" type="pres">
      <dgm:prSet presAssocID="{4FE505DC-5022-4DED-98A0-8CB284BCD003}" presName="composite" presStyleCnt="0"/>
      <dgm:spPr/>
    </dgm:pt>
    <dgm:pt modelId="{E26D6912-154B-4E88-854F-D01665C0BB04}" type="pres">
      <dgm:prSet presAssocID="{4FE505DC-5022-4DED-98A0-8CB284BCD003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454643-E37F-4D84-8AFF-A849D3B0B080}" type="pres">
      <dgm:prSet presAssocID="{4FE505DC-5022-4DED-98A0-8CB284BCD003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FA7E1F4-0540-4AFE-B205-DAB5682EA78B}" type="presOf" srcId="{77ADA30E-13F4-45E5-916A-10533DF1C37A}" destId="{A31742CC-3AEC-4849-87AA-E085A74B9CEF}" srcOrd="0" destOrd="0" presId="urn:microsoft.com/office/officeart/2005/8/layout/chevron2"/>
    <dgm:cxn modelId="{E84C53D0-B7E2-4288-BAD8-DB7110236D1B}" srcId="{77ADA30E-13F4-45E5-916A-10533DF1C37A}" destId="{4FE505DC-5022-4DED-98A0-8CB284BCD003}" srcOrd="0" destOrd="0" parTransId="{561B3142-F10D-419A-9641-EB2103AE0F50}" sibTransId="{71481131-C3CB-4DCB-9056-4417347CB5B6}"/>
    <dgm:cxn modelId="{9135FB6E-5C02-447C-B109-328815FAE5BF}" type="presOf" srcId="{A6558FFA-0D53-4DB7-8278-1A5E47A268FE}" destId="{98454643-E37F-4D84-8AFF-A849D3B0B080}" srcOrd="0" destOrd="0" presId="urn:microsoft.com/office/officeart/2005/8/layout/chevron2"/>
    <dgm:cxn modelId="{E32DE112-8F0A-4A7F-8996-426A53F099C3}" srcId="{4FE505DC-5022-4DED-98A0-8CB284BCD003}" destId="{A6558FFA-0D53-4DB7-8278-1A5E47A268FE}" srcOrd="0" destOrd="0" parTransId="{1896540B-FBEE-4FB5-A5A0-BECA5906458A}" sibTransId="{D1CBD986-CCB9-4FF6-900D-4AC4EB44B42A}"/>
    <dgm:cxn modelId="{041BB62D-62FC-41AB-91E2-AF12201D211B}" type="presOf" srcId="{4FE505DC-5022-4DED-98A0-8CB284BCD003}" destId="{E26D6912-154B-4E88-854F-D01665C0BB04}" srcOrd="0" destOrd="0" presId="urn:microsoft.com/office/officeart/2005/8/layout/chevron2"/>
    <dgm:cxn modelId="{91D8B2F0-6768-497C-8D06-D979E002A3A2}" type="presParOf" srcId="{A31742CC-3AEC-4849-87AA-E085A74B9CEF}" destId="{2EC1528E-369F-4EAB-B378-BC1348FA3E2B}" srcOrd="0" destOrd="0" presId="urn:microsoft.com/office/officeart/2005/8/layout/chevron2"/>
    <dgm:cxn modelId="{66C0E254-0FFC-4F9F-8A90-68B82F91883A}" type="presParOf" srcId="{2EC1528E-369F-4EAB-B378-BC1348FA3E2B}" destId="{E26D6912-154B-4E88-854F-D01665C0BB04}" srcOrd="0" destOrd="0" presId="urn:microsoft.com/office/officeart/2005/8/layout/chevron2"/>
    <dgm:cxn modelId="{33B18118-400F-4FFC-878F-9EF611180377}" type="presParOf" srcId="{2EC1528E-369F-4EAB-B378-BC1348FA3E2B}" destId="{98454643-E37F-4D84-8AFF-A849D3B0B08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D8A9EFB-8C0F-42F2-A0C3-7302B004F9A7}" type="doc">
      <dgm:prSet loTypeId="urn:microsoft.com/office/officeart/2005/8/layout/vList4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E4A3CD9-CD54-404F-A064-0AB08AFCDB7E}">
      <dgm:prSet phldrT="[Текст]"/>
      <dgm:spPr/>
      <dgm:t>
        <a:bodyPr/>
        <a:lstStyle/>
        <a:p>
          <a:r>
            <a:rPr lang="ru-RU" dirty="0" smtClean="0"/>
            <a:t>К сроку выгрузки отчетности субъекты не получили распоряжения от ГРБС гл.007 Федеральное агентство научных организаций</a:t>
          </a:r>
          <a:endParaRPr lang="ru-RU" dirty="0"/>
        </a:p>
      </dgm:t>
    </dgm:pt>
    <dgm:pt modelId="{BE23D1F4-2031-4A42-8E37-C368E617D5A0}" type="parTrans" cxnId="{2C9E33CA-0BBE-4DE0-A3D6-D578092179E6}">
      <dgm:prSet/>
      <dgm:spPr/>
      <dgm:t>
        <a:bodyPr/>
        <a:lstStyle/>
        <a:p>
          <a:endParaRPr lang="ru-RU"/>
        </a:p>
      </dgm:t>
    </dgm:pt>
    <dgm:pt modelId="{22A9B2FB-90D8-4026-B936-CA14D9B2162D}" type="sibTrans" cxnId="{2C9E33CA-0BBE-4DE0-A3D6-D578092179E6}">
      <dgm:prSet/>
      <dgm:spPr/>
      <dgm:t>
        <a:bodyPr/>
        <a:lstStyle/>
        <a:p>
          <a:endParaRPr lang="ru-RU"/>
        </a:p>
      </dgm:t>
    </dgm:pt>
    <dgm:pt modelId="{13B0B7C0-8B51-4BA1-A230-861B3AA11D64}">
      <dgm:prSet phldrT="[Текст]"/>
      <dgm:spPr/>
      <dgm:t>
        <a:bodyPr/>
        <a:lstStyle/>
        <a:p>
          <a:r>
            <a:rPr lang="ru-RU" dirty="0" smtClean="0"/>
            <a:t>В связи с проверкой и отменой некоторых форм вышестоящей организацией, сроки фактического представления были изменены на более поздний</a:t>
          </a:r>
          <a:endParaRPr lang="ru-RU" dirty="0"/>
        </a:p>
      </dgm:t>
    </dgm:pt>
    <dgm:pt modelId="{6CEE5229-F471-41AE-A9D1-99BAB872555C}" type="parTrans" cxnId="{3FC5AEA1-9F2E-48EF-8EFC-2F1B9710C144}">
      <dgm:prSet/>
      <dgm:spPr/>
      <dgm:t>
        <a:bodyPr/>
        <a:lstStyle/>
        <a:p>
          <a:endParaRPr lang="ru-RU"/>
        </a:p>
      </dgm:t>
    </dgm:pt>
    <dgm:pt modelId="{BC60487B-D50E-43C6-83DD-614171C6006C}" type="sibTrans" cxnId="{3FC5AEA1-9F2E-48EF-8EFC-2F1B9710C144}">
      <dgm:prSet/>
      <dgm:spPr/>
      <dgm:t>
        <a:bodyPr/>
        <a:lstStyle/>
        <a:p>
          <a:endParaRPr lang="ru-RU"/>
        </a:p>
      </dgm:t>
    </dgm:pt>
    <dgm:pt modelId="{29E97EF5-72BE-4E1F-9C29-F39B0F915065}">
      <dgm:prSet phldrT="[Текст]"/>
      <dgm:spPr/>
      <dgm:t>
        <a:bodyPr/>
        <a:lstStyle/>
        <a:p>
          <a:r>
            <a:rPr lang="ru-RU" dirty="0" smtClean="0"/>
            <a:t>Министерство юстиции Российской Федерации гл.318  установили свои сроки представления отчетности </a:t>
          </a:r>
          <a:endParaRPr lang="ru-RU" dirty="0"/>
        </a:p>
      </dgm:t>
    </dgm:pt>
    <dgm:pt modelId="{03C5CE4C-F893-4ECB-8FA4-32F91CD6E459}" type="parTrans" cxnId="{9C045AB9-ECA4-4C02-9038-0A8F2942B36A}">
      <dgm:prSet/>
      <dgm:spPr/>
      <dgm:t>
        <a:bodyPr/>
        <a:lstStyle/>
        <a:p>
          <a:endParaRPr lang="ru-RU"/>
        </a:p>
      </dgm:t>
    </dgm:pt>
    <dgm:pt modelId="{30B05E0C-D5F7-47B0-8C3F-BBC6EA5C4023}" type="sibTrans" cxnId="{9C045AB9-ECA4-4C02-9038-0A8F2942B36A}">
      <dgm:prSet/>
      <dgm:spPr/>
      <dgm:t>
        <a:bodyPr/>
        <a:lstStyle/>
        <a:p>
          <a:endParaRPr lang="ru-RU"/>
        </a:p>
      </dgm:t>
    </dgm:pt>
    <dgm:pt modelId="{4B1E615E-FB21-4D25-98DF-F8CEBD38481B}">
      <dgm:prSet phldrT="[Текст]"/>
      <dgm:spPr/>
      <dgm:t>
        <a:bodyPr/>
        <a:lstStyle/>
        <a:p>
          <a:r>
            <a:rPr lang="ru-RU" dirty="0" smtClean="0"/>
            <a:t>Проблемы с подключением к интернету </a:t>
          </a:r>
          <a:endParaRPr lang="ru-RU" dirty="0"/>
        </a:p>
      </dgm:t>
    </dgm:pt>
    <dgm:pt modelId="{FD67E1E2-AE16-4070-B156-B685694E4298}" type="parTrans" cxnId="{6683605C-A750-4AEF-8630-799EFD640620}">
      <dgm:prSet/>
      <dgm:spPr/>
      <dgm:t>
        <a:bodyPr/>
        <a:lstStyle/>
        <a:p>
          <a:endParaRPr lang="ru-RU"/>
        </a:p>
      </dgm:t>
    </dgm:pt>
    <dgm:pt modelId="{CEA3580B-FD8D-453E-AFC8-1A8E6127A4D5}" type="sibTrans" cxnId="{6683605C-A750-4AEF-8630-799EFD640620}">
      <dgm:prSet/>
      <dgm:spPr/>
      <dgm:t>
        <a:bodyPr/>
        <a:lstStyle/>
        <a:p>
          <a:endParaRPr lang="ru-RU"/>
        </a:p>
      </dgm:t>
    </dgm:pt>
    <dgm:pt modelId="{CE6E9376-0534-49AD-9AFB-6E0847182268}">
      <dgm:prSet phldrT="[Текст]"/>
      <dgm:spPr/>
      <dgm:t>
        <a:bodyPr/>
        <a:lstStyle/>
        <a:p>
          <a:r>
            <a:rPr lang="ru-RU" dirty="0" smtClean="0"/>
            <a:t>Проблемы с подписанием отчетных форм, так как не были сделаны своевременно настройки согласования отчетных форм</a:t>
          </a:r>
          <a:endParaRPr lang="ru-RU" dirty="0"/>
        </a:p>
      </dgm:t>
    </dgm:pt>
    <dgm:pt modelId="{DB104820-9F0E-4099-B6C0-BC5FDCCD5B4F}" type="parTrans" cxnId="{4965162A-4EEF-4796-87AB-1CA2259889CE}">
      <dgm:prSet/>
      <dgm:spPr/>
      <dgm:t>
        <a:bodyPr/>
        <a:lstStyle/>
        <a:p>
          <a:endParaRPr lang="ru-RU"/>
        </a:p>
      </dgm:t>
    </dgm:pt>
    <dgm:pt modelId="{3CA79AD7-9F65-4493-B582-47CE2B086966}" type="sibTrans" cxnId="{4965162A-4EEF-4796-87AB-1CA2259889CE}">
      <dgm:prSet/>
      <dgm:spPr/>
      <dgm:t>
        <a:bodyPr/>
        <a:lstStyle/>
        <a:p>
          <a:endParaRPr lang="ru-RU"/>
        </a:p>
      </dgm:t>
    </dgm:pt>
    <dgm:pt modelId="{1C118CEE-F2A4-4DA3-98D7-B68D86D3AFAE}">
      <dgm:prSet phldrT="[Текст]"/>
      <dgm:spPr>
        <a:solidFill>
          <a:srgbClr val="FA6204"/>
        </a:solidFill>
      </dgm:spPr>
      <dgm:t>
        <a:bodyPr/>
        <a:lstStyle/>
        <a:p>
          <a:r>
            <a:rPr lang="ru-RU" dirty="0" smtClean="0"/>
            <a:t>Объявление аварии ПУ и ОГИИС «Электронный бюджет» во время сдачи отчетности</a:t>
          </a:r>
          <a:endParaRPr lang="ru-RU" dirty="0"/>
        </a:p>
      </dgm:t>
    </dgm:pt>
    <dgm:pt modelId="{36FF7D54-CA3E-4CBA-897A-6B4F4E054F9D}" type="sibTrans" cxnId="{1111BC60-9FC0-4B5E-98F9-2350231BDC64}">
      <dgm:prSet/>
      <dgm:spPr/>
      <dgm:t>
        <a:bodyPr/>
        <a:lstStyle/>
        <a:p>
          <a:endParaRPr lang="ru-RU"/>
        </a:p>
      </dgm:t>
    </dgm:pt>
    <dgm:pt modelId="{D1BA5BBE-39DC-4978-BA3E-9FFEDF527F01}" type="parTrans" cxnId="{1111BC60-9FC0-4B5E-98F9-2350231BDC64}">
      <dgm:prSet/>
      <dgm:spPr/>
      <dgm:t>
        <a:bodyPr/>
        <a:lstStyle/>
        <a:p>
          <a:endParaRPr lang="ru-RU"/>
        </a:p>
      </dgm:t>
    </dgm:pt>
    <dgm:pt modelId="{99BC8F06-5481-4958-A3BE-00429C2A19B5}" type="pres">
      <dgm:prSet presAssocID="{4D8A9EFB-8C0F-42F2-A0C3-7302B004F9A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8981D7-F7EC-41AA-9609-48AE6D7EDF31}" type="pres">
      <dgm:prSet presAssocID="{6E4A3CD9-CD54-404F-A064-0AB08AFCDB7E}" presName="comp" presStyleCnt="0"/>
      <dgm:spPr/>
    </dgm:pt>
    <dgm:pt modelId="{852225B9-9678-4DEB-AE27-77B4DB822E07}" type="pres">
      <dgm:prSet presAssocID="{6E4A3CD9-CD54-404F-A064-0AB08AFCDB7E}" presName="box" presStyleLbl="node1" presStyleIdx="0" presStyleCnt="6"/>
      <dgm:spPr/>
      <dgm:t>
        <a:bodyPr/>
        <a:lstStyle/>
        <a:p>
          <a:endParaRPr lang="ru-RU"/>
        </a:p>
      </dgm:t>
    </dgm:pt>
    <dgm:pt modelId="{D56B0CA3-15DB-4605-B4AA-9D8624C94AC9}" type="pres">
      <dgm:prSet presAssocID="{6E4A3CD9-CD54-404F-A064-0AB08AFCDB7E}" presName="img" presStyleLbl="fgImgPlace1" presStyleIdx="0" presStyleCnt="6" custScaleX="2964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DBD6B7B-DC0A-4BCD-BF19-D8418F074E04}" type="pres">
      <dgm:prSet presAssocID="{6E4A3CD9-CD54-404F-A064-0AB08AFCDB7E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B2CCA3-CB22-48B3-9E2D-DD26B1683477}" type="pres">
      <dgm:prSet presAssocID="{22A9B2FB-90D8-4026-B936-CA14D9B2162D}" presName="spacer" presStyleCnt="0"/>
      <dgm:spPr/>
    </dgm:pt>
    <dgm:pt modelId="{2C450BB7-7DB8-4D7C-ACD5-CF59986E2690}" type="pres">
      <dgm:prSet presAssocID="{13B0B7C0-8B51-4BA1-A230-861B3AA11D64}" presName="comp" presStyleCnt="0"/>
      <dgm:spPr/>
    </dgm:pt>
    <dgm:pt modelId="{667D0DCD-E6EB-4A02-9316-4282D4740BD7}" type="pres">
      <dgm:prSet presAssocID="{13B0B7C0-8B51-4BA1-A230-861B3AA11D64}" presName="box" presStyleLbl="node1" presStyleIdx="1" presStyleCnt="6"/>
      <dgm:spPr/>
      <dgm:t>
        <a:bodyPr/>
        <a:lstStyle/>
        <a:p>
          <a:endParaRPr lang="ru-RU"/>
        </a:p>
      </dgm:t>
    </dgm:pt>
    <dgm:pt modelId="{08EE66F3-557B-47DE-A6C6-92F2830C60E4}" type="pres">
      <dgm:prSet presAssocID="{13B0B7C0-8B51-4BA1-A230-861B3AA11D64}" presName="img" presStyleLbl="fgImgPlace1" presStyleIdx="1" presStyleCnt="6" custScaleX="2874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C6F5409-AEA5-4B52-BA4F-C616683E5489}" type="pres">
      <dgm:prSet presAssocID="{13B0B7C0-8B51-4BA1-A230-861B3AA11D64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9A348F-76FC-4638-BDCF-0277B911C008}" type="pres">
      <dgm:prSet presAssocID="{BC60487B-D50E-43C6-83DD-614171C6006C}" presName="spacer" presStyleCnt="0"/>
      <dgm:spPr/>
    </dgm:pt>
    <dgm:pt modelId="{46BCA75F-15DC-4461-9C00-85C3AA072ED3}" type="pres">
      <dgm:prSet presAssocID="{29E97EF5-72BE-4E1F-9C29-F39B0F915065}" presName="comp" presStyleCnt="0"/>
      <dgm:spPr/>
    </dgm:pt>
    <dgm:pt modelId="{4BD97A9B-8D7D-49E1-AE9E-E4CEFB069DB3}" type="pres">
      <dgm:prSet presAssocID="{29E97EF5-72BE-4E1F-9C29-F39B0F915065}" presName="box" presStyleLbl="node1" presStyleIdx="2" presStyleCnt="6"/>
      <dgm:spPr/>
      <dgm:t>
        <a:bodyPr/>
        <a:lstStyle/>
        <a:p>
          <a:endParaRPr lang="ru-RU"/>
        </a:p>
      </dgm:t>
    </dgm:pt>
    <dgm:pt modelId="{C18AA0B3-C94C-43F0-9B68-4B65D596B12C}" type="pres">
      <dgm:prSet presAssocID="{29E97EF5-72BE-4E1F-9C29-F39B0F915065}" presName="img" presStyleLbl="fgImgPlace1" presStyleIdx="2" presStyleCnt="6" custScaleX="3055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DAB5A5C-14EC-4C4D-9FF6-E540C65AFB63}" type="pres">
      <dgm:prSet presAssocID="{29E97EF5-72BE-4E1F-9C29-F39B0F915065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F96504-EABF-465F-BA1F-D9A6C47B484A}" type="pres">
      <dgm:prSet presAssocID="{30B05E0C-D5F7-47B0-8C3F-BBC6EA5C4023}" presName="spacer" presStyleCnt="0"/>
      <dgm:spPr/>
    </dgm:pt>
    <dgm:pt modelId="{79025251-213C-45E6-8C8A-08F8EA189EB0}" type="pres">
      <dgm:prSet presAssocID="{4B1E615E-FB21-4D25-98DF-F8CEBD38481B}" presName="comp" presStyleCnt="0"/>
      <dgm:spPr/>
    </dgm:pt>
    <dgm:pt modelId="{F0EBF427-66A8-4516-BCB6-3F7F01157794}" type="pres">
      <dgm:prSet presAssocID="{4B1E615E-FB21-4D25-98DF-F8CEBD38481B}" presName="box" presStyleLbl="node1" presStyleIdx="3" presStyleCnt="6"/>
      <dgm:spPr/>
      <dgm:t>
        <a:bodyPr/>
        <a:lstStyle/>
        <a:p>
          <a:endParaRPr lang="ru-RU"/>
        </a:p>
      </dgm:t>
    </dgm:pt>
    <dgm:pt modelId="{BBF2D043-9EFA-4EFB-9A07-E44E42AE2E87}" type="pres">
      <dgm:prSet presAssocID="{4B1E615E-FB21-4D25-98DF-F8CEBD38481B}" presName="img" presStyleLbl="fgImgPlace1" presStyleIdx="3" presStyleCnt="6" custScaleX="2964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46B753F-7481-4F5D-BD85-22C4A93563F1}" type="pres">
      <dgm:prSet presAssocID="{4B1E615E-FB21-4D25-98DF-F8CEBD38481B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D356B8-3C26-4610-9046-0317866F7517}" type="pres">
      <dgm:prSet presAssocID="{CEA3580B-FD8D-453E-AFC8-1A8E6127A4D5}" presName="spacer" presStyleCnt="0"/>
      <dgm:spPr/>
    </dgm:pt>
    <dgm:pt modelId="{1ECE3BAD-F913-4EE1-B017-85C6AA91C158}" type="pres">
      <dgm:prSet presAssocID="{1C118CEE-F2A4-4DA3-98D7-B68D86D3AFAE}" presName="comp" presStyleCnt="0"/>
      <dgm:spPr/>
    </dgm:pt>
    <dgm:pt modelId="{94B61481-4394-4E12-97BF-67A54CDC206B}" type="pres">
      <dgm:prSet presAssocID="{1C118CEE-F2A4-4DA3-98D7-B68D86D3AFAE}" presName="box" presStyleLbl="node1" presStyleIdx="4" presStyleCnt="6"/>
      <dgm:spPr/>
      <dgm:t>
        <a:bodyPr/>
        <a:lstStyle/>
        <a:p>
          <a:endParaRPr lang="ru-RU"/>
        </a:p>
      </dgm:t>
    </dgm:pt>
    <dgm:pt modelId="{FCC80C23-8550-479D-865F-60D4A32263C3}" type="pres">
      <dgm:prSet presAssocID="{1C118CEE-F2A4-4DA3-98D7-B68D86D3AFAE}" presName="img" presStyleLbl="fgImgPlace1" presStyleIdx="4" presStyleCnt="6" custScaleX="2784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C83B0B1-DF98-40D9-94D3-FB96B34CE8FA}" type="pres">
      <dgm:prSet presAssocID="{1C118CEE-F2A4-4DA3-98D7-B68D86D3AFAE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72E26F-84C3-413E-9299-601353596C80}" type="pres">
      <dgm:prSet presAssocID="{36FF7D54-CA3E-4CBA-897A-6B4F4E054F9D}" presName="spacer" presStyleCnt="0"/>
      <dgm:spPr/>
    </dgm:pt>
    <dgm:pt modelId="{67682FA3-679F-44DC-AA6C-1018CCEAB0AD}" type="pres">
      <dgm:prSet presAssocID="{CE6E9376-0534-49AD-9AFB-6E0847182268}" presName="comp" presStyleCnt="0"/>
      <dgm:spPr/>
    </dgm:pt>
    <dgm:pt modelId="{1BD248E2-D05F-492B-A432-6ED1733F2142}" type="pres">
      <dgm:prSet presAssocID="{CE6E9376-0534-49AD-9AFB-6E0847182268}" presName="box" presStyleLbl="node1" presStyleIdx="5" presStyleCnt="6" custLinFactNeighborX="270"/>
      <dgm:spPr/>
      <dgm:t>
        <a:bodyPr/>
        <a:lstStyle/>
        <a:p>
          <a:endParaRPr lang="ru-RU"/>
        </a:p>
      </dgm:t>
    </dgm:pt>
    <dgm:pt modelId="{C41096ED-6C2C-4544-8745-9A84D936F8DC}" type="pres">
      <dgm:prSet presAssocID="{CE6E9376-0534-49AD-9AFB-6E0847182268}" presName="img" presStyleLbl="fgImgPlace1" presStyleIdx="5" presStyleCnt="6" custScaleX="29649" custLinFactNeighborY="512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B2C7C59-C47B-4741-9DB0-6CCBB6878F84}" type="pres">
      <dgm:prSet presAssocID="{CE6E9376-0534-49AD-9AFB-6E0847182268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C6A08D-B5AF-4B69-BE27-AF0A946E9254}" type="presOf" srcId="{29E97EF5-72BE-4E1F-9C29-F39B0F915065}" destId="{9DAB5A5C-14EC-4C4D-9FF6-E540C65AFB63}" srcOrd="1" destOrd="0" presId="urn:microsoft.com/office/officeart/2005/8/layout/vList4"/>
    <dgm:cxn modelId="{A66C8639-DCE3-475D-AEFB-E663B8227E65}" type="presOf" srcId="{29E97EF5-72BE-4E1F-9C29-F39B0F915065}" destId="{4BD97A9B-8D7D-49E1-AE9E-E4CEFB069DB3}" srcOrd="0" destOrd="0" presId="urn:microsoft.com/office/officeart/2005/8/layout/vList4"/>
    <dgm:cxn modelId="{09DA49AA-2F21-48AC-82D9-3AF04A42C48A}" type="presOf" srcId="{1C118CEE-F2A4-4DA3-98D7-B68D86D3AFAE}" destId="{9C83B0B1-DF98-40D9-94D3-FB96B34CE8FA}" srcOrd="1" destOrd="0" presId="urn:microsoft.com/office/officeart/2005/8/layout/vList4"/>
    <dgm:cxn modelId="{6683605C-A750-4AEF-8630-799EFD640620}" srcId="{4D8A9EFB-8C0F-42F2-A0C3-7302B004F9A7}" destId="{4B1E615E-FB21-4D25-98DF-F8CEBD38481B}" srcOrd="3" destOrd="0" parTransId="{FD67E1E2-AE16-4070-B156-B685694E4298}" sibTransId="{CEA3580B-FD8D-453E-AFC8-1A8E6127A4D5}"/>
    <dgm:cxn modelId="{B932179A-8CE7-4ACE-BD9A-A458A60FA96B}" type="presOf" srcId="{1C118CEE-F2A4-4DA3-98D7-B68D86D3AFAE}" destId="{94B61481-4394-4E12-97BF-67A54CDC206B}" srcOrd="0" destOrd="0" presId="urn:microsoft.com/office/officeart/2005/8/layout/vList4"/>
    <dgm:cxn modelId="{2C9E33CA-0BBE-4DE0-A3D6-D578092179E6}" srcId="{4D8A9EFB-8C0F-42F2-A0C3-7302B004F9A7}" destId="{6E4A3CD9-CD54-404F-A064-0AB08AFCDB7E}" srcOrd="0" destOrd="0" parTransId="{BE23D1F4-2031-4A42-8E37-C368E617D5A0}" sibTransId="{22A9B2FB-90D8-4026-B936-CA14D9B2162D}"/>
    <dgm:cxn modelId="{6C760C86-8724-45CA-BC64-2297FF0723C2}" type="presOf" srcId="{CE6E9376-0534-49AD-9AFB-6E0847182268}" destId="{1BD248E2-D05F-492B-A432-6ED1733F2142}" srcOrd="0" destOrd="0" presId="urn:microsoft.com/office/officeart/2005/8/layout/vList4"/>
    <dgm:cxn modelId="{3FC5AEA1-9F2E-48EF-8EFC-2F1B9710C144}" srcId="{4D8A9EFB-8C0F-42F2-A0C3-7302B004F9A7}" destId="{13B0B7C0-8B51-4BA1-A230-861B3AA11D64}" srcOrd="1" destOrd="0" parTransId="{6CEE5229-F471-41AE-A9D1-99BAB872555C}" sibTransId="{BC60487B-D50E-43C6-83DD-614171C6006C}"/>
    <dgm:cxn modelId="{FA6CA699-596F-41F6-B550-ABDB46832982}" type="presOf" srcId="{4D8A9EFB-8C0F-42F2-A0C3-7302B004F9A7}" destId="{99BC8F06-5481-4958-A3BE-00429C2A19B5}" srcOrd="0" destOrd="0" presId="urn:microsoft.com/office/officeart/2005/8/layout/vList4"/>
    <dgm:cxn modelId="{C4927945-1FC8-409F-9C07-52C9C590E54A}" type="presOf" srcId="{13B0B7C0-8B51-4BA1-A230-861B3AA11D64}" destId="{AC6F5409-AEA5-4B52-BA4F-C616683E5489}" srcOrd="1" destOrd="0" presId="urn:microsoft.com/office/officeart/2005/8/layout/vList4"/>
    <dgm:cxn modelId="{1AE508CB-ADA5-4BF7-A0E6-151A7CF1D8F5}" type="presOf" srcId="{6E4A3CD9-CD54-404F-A064-0AB08AFCDB7E}" destId="{DDBD6B7B-DC0A-4BCD-BF19-D8418F074E04}" srcOrd="1" destOrd="0" presId="urn:microsoft.com/office/officeart/2005/8/layout/vList4"/>
    <dgm:cxn modelId="{3CEC142A-6EA8-4168-9CC1-84182DCD5FA7}" type="presOf" srcId="{13B0B7C0-8B51-4BA1-A230-861B3AA11D64}" destId="{667D0DCD-E6EB-4A02-9316-4282D4740BD7}" srcOrd="0" destOrd="0" presId="urn:microsoft.com/office/officeart/2005/8/layout/vList4"/>
    <dgm:cxn modelId="{9C045AB9-ECA4-4C02-9038-0A8F2942B36A}" srcId="{4D8A9EFB-8C0F-42F2-A0C3-7302B004F9A7}" destId="{29E97EF5-72BE-4E1F-9C29-F39B0F915065}" srcOrd="2" destOrd="0" parTransId="{03C5CE4C-F893-4ECB-8FA4-32F91CD6E459}" sibTransId="{30B05E0C-D5F7-47B0-8C3F-BBC6EA5C4023}"/>
    <dgm:cxn modelId="{6F644A00-1E38-46D0-BE34-457B586F1598}" type="presOf" srcId="{4B1E615E-FB21-4D25-98DF-F8CEBD38481B}" destId="{F0EBF427-66A8-4516-BCB6-3F7F01157794}" srcOrd="0" destOrd="0" presId="urn:microsoft.com/office/officeart/2005/8/layout/vList4"/>
    <dgm:cxn modelId="{8330C402-DCD4-4413-BD50-530ED575A941}" type="presOf" srcId="{CE6E9376-0534-49AD-9AFB-6E0847182268}" destId="{AB2C7C59-C47B-4741-9DB0-6CCBB6878F84}" srcOrd="1" destOrd="0" presId="urn:microsoft.com/office/officeart/2005/8/layout/vList4"/>
    <dgm:cxn modelId="{0834590D-3E49-49B6-A90D-EBA329F9D4FA}" type="presOf" srcId="{6E4A3CD9-CD54-404F-A064-0AB08AFCDB7E}" destId="{852225B9-9678-4DEB-AE27-77B4DB822E07}" srcOrd="0" destOrd="0" presId="urn:microsoft.com/office/officeart/2005/8/layout/vList4"/>
    <dgm:cxn modelId="{1111BC60-9FC0-4B5E-98F9-2350231BDC64}" srcId="{4D8A9EFB-8C0F-42F2-A0C3-7302B004F9A7}" destId="{1C118CEE-F2A4-4DA3-98D7-B68D86D3AFAE}" srcOrd="4" destOrd="0" parTransId="{D1BA5BBE-39DC-4978-BA3E-9FFEDF527F01}" sibTransId="{36FF7D54-CA3E-4CBA-897A-6B4F4E054F9D}"/>
    <dgm:cxn modelId="{4965162A-4EEF-4796-87AB-1CA2259889CE}" srcId="{4D8A9EFB-8C0F-42F2-A0C3-7302B004F9A7}" destId="{CE6E9376-0534-49AD-9AFB-6E0847182268}" srcOrd="5" destOrd="0" parTransId="{DB104820-9F0E-4099-B6C0-BC5FDCCD5B4F}" sibTransId="{3CA79AD7-9F65-4493-B582-47CE2B086966}"/>
    <dgm:cxn modelId="{5DA451D2-4EC5-4D89-9139-0A592A748968}" type="presOf" srcId="{4B1E615E-FB21-4D25-98DF-F8CEBD38481B}" destId="{B46B753F-7481-4F5D-BD85-22C4A93563F1}" srcOrd="1" destOrd="0" presId="urn:microsoft.com/office/officeart/2005/8/layout/vList4"/>
    <dgm:cxn modelId="{E3447336-AAA3-4EDE-9F48-2DF3C613CE38}" type="presParOf" srcId="{99BC8F06-5481-4958-A3BE-00429C2A19B5}" destId="{9B8981D7-F7EC-41AA-9609-48AE6D7EDF31}" srcOrd="0" destOrd="0" presId="urn:microsoft.com/office/officeart/2005/8/layout/vList4"/>
    <dgm:cxn modelId="{1505443F-CECF-43FD-A593-6715E87F726C}" type="presParOf" srcId="{9B8981D7-F7EC-41AA-9609-48AE6D7EDF31}" destId="{852225B9-9678-4DEB-AE27-77B4DB822E07}" srcOrd="0" destOrd="0" presId="urn:microsoft.com/office/officeart/2005/8/layout/vList4"/>
    <dgm:cxn modelId="{4C63FDAA-4A63-4CE4-B0DE-DEB0E27A0BBC}" type="presParOf" srcId="{9B8981D7-F7EC-41AA-9609-48AE6D7EDF31}" destId="{D56B0CA3-15DB-4605-B4AA-9D8624C94AC9}" srcOrd="1" destOrd="0" presId="urn:microsoft.com/office/officeart/2005/8/layout/vList4"/>
    <dgm:cxn modelId="{372B94FC-FD44-45D3-BBAE-67320A13285C}" type="presParOf" srcId="{9B8981D7-F7EC-41AA-9609-48AE6D7EDF31}" destId="{DDBD6B7B-DC0A-4BCD-BF19-D8418F074E04}" srcOrd="2" destOrd="0" presId="urn:microsoft.com/office/officeart/2005/8/layout/vList4"/>
    <dgm:cxn modelId="{4771660A-15E8-4108-942B-6CC8EFFEDDBD}" type="presParOf" srcId="{99BC8F06-5481-4958-A3BE-00429C2A19B5}" destId="{51B2CCA3-CB22-48B3-9E2D-DD26B1683477}" srcOrd="1" destOrd="0" presId="urn:microsoft.com/office/officeart/2005/8/layout/vList4"/>
    <dgm:cxn modelId="{3D0CD663-1B77-4F59-B156-538A52F4F177}" type="presParOf" srcId="{99BC8F06-5481-4958-A3BE-00429C2A19B5}" destId="{2C450BB7-7DB8-4D7C-ACD5-CF59986E2690}" srcOrd="2" destOrd="0" presId="urn:microsoft.com/office/officeart/2005/8/layout/vList4"/>
    <dgm:cxn modelId="{1A975233-1D02-49DA-9133-01F758010FAF}" type="presParOf" srcId="{2C450BB7-7DB8-4D7C-ACD5-CF59986E2690}" destId="{667D0DCD-E6EB-4A02-9316-4282D4740BD7}" srcOrd="0" destOrd="0" presId="urn:microsoft.com/office/officeart/2005/8/layout/vList4"/>
    <dgm:cxn modelId="{9F5B2206-0C09-4BD9-AE49-58A776164684}" type="presParOf" srcId="{2C450BB7-7DB8-4D7C-ACD5-CF59986E2690}" destId="{08EE66F3-557B-47DE-A6C6-92F2830C60E4}" srcOrd="1" destOrd="0" presId="urn:microsoft.com/office/officeart/2005/8/layout/vList4"/>
    <dgm:cxn modelId="{B092011E-0998-48F6-80E1-1717433F798C}" type="presParOf" srcId="{2C450BB7-7DB8-4D7C-ACD5-CF59986E2690}" destId="{AC6F5409-AEA5-4B52-BA4F-C616683E5489}" srcOrd="2" destOrd="0" presId="urn:microsoft.com/office/officeart/2005/8/layout/vList4"/>
    <dgm:cxn modelId="{42E13EE1-C099-4889-A187-0DEE5844EC1E}" type="presParOf" srcId="{99BC8F06-5481-4958-A3BE-00429C2A19B5}" destId="{5D9A348F-76FC-4638-BDCF-0277B911C008}" srcOrd="3" destOrd="0" presId="urn:microsoft.com/office/officeart/2005/8/layout/vList4"/>
    <dgm:cxn modelId="{7B6CA679-1E01-41E9-86F4-A9903F523D04}" type="presParOf" srcId="{99BC8F06-5481-4958-A3BE-00429C2A19B5}" destId="{46BCA75F-15DC-4461-9C00-85C3AA072ED3}" srcOrd="4" destOrd="0" presId="urn:microsoft.com/office/officeart/2005/8/layout/vList4"/>
    <dgm:cxn modelId="{D235D379-C6DA-4B4A-BC2A-1B371C1A6134}" type="presParOf" srcId="{46BCA75F-15DC-4461-9C00-85C3AA072ED3}" destId="{4BD97A9B-8D7D-49E1-AE9E-E4CEFB069DB3}" srcOrd="0" destOrd="0" presId="urn:microsoft.com/office/officeart/2005/8/layout/vList4"/>
    <dgm:cxn modelId="{573FD448-911C-4DB7-8617-BC2957A6F784}" type="presParOf" srcId="{46BCA75F-15DC-4461-9C00-85C3AA072ED3}" destId="{C18AA0B3-C94C-43F0-9B68-4B65D596B12C}" srcOrd="1" destOrd="0" presId="urn:microsoft.com/office/officeart/2005/8/layout/vList4"/>
    <dgm:cxn modelId="{C6568108-93E9-4F59-8626-335D4E55AAC8}" type="presParOf" srcId="{46BCA75F-15DC-4461-9C00-85C3AA072ED3}" destId="{9DAB5A5C-14EC-4C4D-9FF6-E540C65AFB63}" srcOrd="2" destOrd="0" presId="urn:microsoft.com/office/officeart/2005/8/layout/vList4"/>
    <dgm:cxn modelId="{493BFCA5-2F7E-49CA-A045-45BF7CC6E3FB}" type="presParOf" srcId="{99BC8F06-5481-4958-A3BE-00429C2A19B5}" destId="{EEF96504-EABF-465F-BA1F-D9A6C47B484A}" srcOrd="5" destOrd="0" presId="urn:microsoft.com/office/officeart/2005/8/layout/vList4"/>
    <dgm:cxn modelId="{A7FB5B4B-27D3-421D-8788-A4DD787CB6DB}" type="presParOf" srcId="{99BC8F06-5481-4958-A3BE-00429C2A19B5}" destId="{79025251-213C-45E6-8C8A-08F8EA189EB0}" srcOrd="6" destOrd="0" presId="urn:microsoft.com/office/officeart/2005/8/layout/vList4"/>
    <dgm:cxn modelId="{EE23B56B-0B3F-438D-B7B1-83180EFA6C6A}" type="presParOf" srcId="{79025251-213C-45E6-8C8A-08F8EA189EB0}" destId="{F0EBF427-66A8-4516-BCB6-3F7F01157794}" srcOrd="0" destOrd="0" presId="urn:microsoft.com/office/officeart/2005/8/layout/vList4"/>
    <dgm:cxn modelId="{1820A5E8-2A93-4F72-AD3A-26CADAF37B49}" type="presParOf" srcId="{79025251-213C-45E6-8C8A-08F8EA189EB0}" destId="{BBF2D043-9EFA-4EFB-9A07-E44E42AE2E87}" srcOrd="1" destOrd="0" presId="urn:microsoft.com/office/officeart/2005/8/layout/vList4"/>
    <dgm:cxn modelId="{019A6A01-0A9B-4940-8728-A7F86958EA82}" type="presParOf" srcId="{79025251-213C-45E6-8C8A-08F8EA189EB0}" destId="{B46B753F-7481-4F5D-BD85-22C4A93563F1}" srcOrd="2" destOrd="0" presId="urn:microsoft.com/office/officeart/2005/8/layout/vList4"/>
    <dgm:cxn modelId="{0442CC3E-20D5-468C-8BFD-563046F3A616}" type="presParOf" srcId="{99BC8F06-5481-4958-A3BE-00429C2A19B5}" destId="{97D356B8-3C26-4610-9046-0317866F7517}" srcOrd="7" destOrd="0" presId="urn:microsoft.com/office/officeart/2005/8/layout/vList4"/>
    <dgm:cxn modelId="{F77D6AEE-31BF-48D4-9D38-0AF5D15DCA61}" type="presParOf" srcId="{99BC8F06-5481-4958-A3BE-00429C2A19B5}" destId="{1ECE3BAD-F913-4EE1-B017-85C6AA91C158}" srcOrd="8" destOrd="0" presId="urn:microsoft.com/office/officeart/2005/8/layout/vList4"/>
    <dgm:cxn modelId="{5D26636A-4F59-40B7-952A-8EF8D69256C9}" type="presParOf" srcId="{1ECE3BAD-F913-4EE1-B017-85C6AA91C158}" destId="{94B61481-4394-4E12-97BF-67A54CDC206B}" srcOrd="0" destOrd="0" presId="urn:microsoft.com/office/officeart/2005/8/layout/vList4"/>
    <dgm:cxn modelId="{454B8C21-6863-4073-8861-AB0D8C5985E5}" type="presParOf" srcId="{1ECE3BAD-F913-4EE1-B017-85C6AA91C158}" destId="{FCC80C23-8550-479D-865F-60D4A32263C3}" srcOrd="1" destOrd="0" presId="urn:microsoft.com/office/officeart/2005/8/layout/vList4"/>
    <dgm:cxn modelId="{7E597794-2519-4AA0-9B1C-11CCA27EB28B}" type="presParOf" srcId="{1ECE3BAD-F913-4EE1-B017-85C6AA91C158}" destId="{9C83B0B1-DF98-40D9-94D3-FB96B34CE8FA}" srcOrd="2" destOrd="0" presId="urn:microsoft.com/office/officeart/2005/8/layout/vList4"/>
    <dgm:cxn modelId="{002A90B6-1300-4CFC-B42F-361E4B962BB4}" type="presParOf" srcId="{99BC8F06-5481-4958-A3BE-00429C2A19B5}" destId="{3B72E26F-84C3-413E-9299-601353596C80}" srcOrd="9" destOrd="0" presId="urn:microsoft.com/office/officeart/2005/8/layout/vList4"/>
    <dgm:cxn modelId="{37932DEE-25FC-4960-9637-0C6F0CD5273E}" type="presParOf" srcId="{99BC8F06-5481-4958-A3BE-00429C2A19B5}" destId="{67682FA3-679F-44DC-AA6C-1018CCEAB0AD}" srcOrd="10" destOrd="0" presId="urn:microsoft.com/office/officeart/2005/8/layout/vList4"/>
    <dgm:cxn modelId="{4F04119B-980D-44CB-8C93-426F74AAAD9C}" type="presParOf" srcId="{67682FA3-679F-44DC-AA6C-1018CCEAB0AD}" destId="{1BD248E2-D05F-492B-A432-6ED1733F2142}" srcOrd="0" destOrd="0" presId="urn:microsoft.com/office/officeart/2005/8/layout/vList4"/>
    <dgm:cxn modelId="{AC221EDB-48E4-4B59-9162-68FEA8008513}" type="presParOf" srcId="{67682FA3-679F-44DC-AA6C-1018CCEAB0AD}" destId="{C41096ED-6C2C-4544-8745-9A84D936F8DC}" srcOrd="1" destOrd="0" presId="urn:microsoft.com/office/officeart/2005/8/layout/vList4"/>
    <dgm:cxn modelId="{F64B7D45-6446-4068-94AB-9E9CF1102917}" type="presParOf" srcId="{67682FA3-679F-44DC-AA6C-1018CCEAB0AD}" destId="{AB2C7C59-C47B-4741-9DB0-6CCBB6878F8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335D7B-C7DB-4B3D-9BCB-E98CD48CCF07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72CB27-C696-4A52-BEE9-1FED389DB7D4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2400" baseline="0" dirty="0" smtClean="0">
              <a:solidFill>
                <a:schemeClr val="bg1"/>
              </a:solidFill>
            </a:rPr>
            <a:t>Нет перечня не представленных форм</a:t>
          </a:r>
          <a:endParaRPr lang="ru-RU" sz="2400" dirty="0">
            <a:solidFill>
              <a:schemeClr val="bg1"/>
            </a:solidFill>
          </a:endParaRPr>
        </a:p>
      </dgm:t>
    </dgm:pt>
    <dgm:pt modelId="{7BFD4D45-E6AB-4592-A2F1-6F0CA0DDE147}" type="parTrans" cxnId="{39E5C1A7-B3AB-45BE-AE03-9959FA6F7520}">
      <dgm:prSet/>
      <dgm:spPr/>
      <dgm:t>
        <a:bodyPr/>
        <a:lstStyle/>
        <a:p>
          <a:endParaRPr lang="ru-RU"/>
        </a:p>
      </dgm:t>
    </dgm:pt>
    <dgm:pt modelId="{4EB3A9DA-39DA-4EC5-955A-440E3B6EF36A}" type="sibTrans" cxnId="{39E5C1A7-B3AB-45BE-AE03-9959FA6F7520}">
      <dgm:prSet/>
      <dgm:spPr/>
      <dgm:t>
        <a:bodyPr/>
        <a:lstStyle/>
        <a:p>
          <a:endParaRPr lang="ru-RU"/>
        </a:p>
      </dgm:t>
    </dgm:pt>
    <dgm:pt modelId="{41177E02-E691-453D-9E27-E594F82645B1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2400" baseline="0" dirty="0" smtClean="0">
              <a:solidFill>
                <a:schemeClr val="bg1"/>
              </a:solidFill>
            </a:rPr>
            <a:t>Не описаны неточности, обозначенные в контрольных соотношениях, требующие пояснения</a:t>
          </a:r>
          <a:endParaRPr lang="ru-RU" sz="2400" dirty="0">
            <a:solidFill>
              <a:schemeClr val="bg1"/>
            </a:solidFill>
          </a:endParaRPr>
        </a:p>
      </dgm:t>
    </dgm:pt>
    <dgm:pt modelId="{AF6181BF-7EAC-477A-A035-26DA52DF1974}" type="parTrans" cxnId="{BCB7E64E-6195-4F65-A480-DEF3D1AFE7DC}">
      <dgm:prSet/>
      <dgm:spPr/>
      <dgm:t>
        <a:bodyPr/>
        <a:lstStyle/>
        <a:p>
          <a:endParaRPr lang="ru-RU"/>
        </a:p>
      </dgm:t>
    </dgm:pt>
    <dgm:pt modelId="{80B676C1-4FE5-425A-9300-C651593E9CC6}" type="sibTrans" cxnId="{BCB7E64E-6195-4F65-A480-DEF3D1AFE7DC}">
      <dgm:prSet/>
      <dgm:spPr/>
      <dgm:t>
        <a:bodyPr/>
        <a:lstStyle/>
        <a:p>
          <a:endParaRPr lang="ru-RU"/>
        </a:p>
      </dgm:t>
    </dgm:pt>
    <dgm:pt modelId="{C112A90A-07F7-4C35-8C20-B3995892774A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ru-RU" sz="2400" baseline="0" dirty="0" smtClean="0">
              <a:solidFill>
                <a:schemeClr val="bg1"/>
              </a:solidFill>
            </a:rPr>
            <a:t>Отсутствуют некоторые разделы в текстовой части</a:t>
          </a:r>
          <a:endParaRPr lang="ru-RU" sz="2400" dirty="0">
            <a:solidFill>
              <a:schemeClr val="bg1"/>
            </a:solidFill>
          </a:endParaRPr>
        </a:p>
      </dgm:t>
    </dgm:pt>
    <dgm:pt modelId="{13C2E217-AFDD-442B-AB2A-02122E5BEB98}" type="parTrans" cxnId="{19148C49-A549-48C8-8990-9FE49D099BEA}">
      <dgm:prSet/>
      <dgm:spPr/>
      <dgm:t>
        <a:bodyPr/>
        <a:lstStyle/>
        <a:p>
          <a:endParaRPr lang="ru-RU"/>
        </a:p>
      </dgm:t>
    </dgm:pt>
    <dgm:pt modelId="{B1908029-1A4C-4C41-A82A-078558817F48}" type="sibTrans" cxnId="{19148C49-A549-48C8-8990-9FE49D099BEA}">
      <dgm:prSet/>
      <dgm:spPr/>
      <dgm:t>
        <a:bodyPr/>
        <a:lstStyle/>
        <a:p>
          <a:endParaRPr lang="ru-RU"/>
        </a:p>
      </dgm:t>
    </dgm:pt>
    <dgm:pt modelId="{C5F69F27-A475-4B5F-8BB9-2762E1D6B54E}" type="pres">
      <dgm:prSet presAssocID="{3C335D7B-C7DB-4B3D-9BCB-E98CD48CCF0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2630CB-EDD5-4585-A422-8B2E067EA771}" type="pres">
      <dgm:prSet presAssocID="{F772CB27-C696-4A52-BEE9-1FED389DB7D4}" presName="parentLin" presStyleCnt="0"/>
      <dgm:spPr/>
    </dgm:pt>
    <dgm:pt modelId="{F664DB2E-A7CF-4E8F-A6F8-D2DA92114565}" type="pres">
      <dgm:prSet presAssocID="{F772CB27-C696-4A52-BEE9-1FED389DB7D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4DB5CFE-A3A6-4EDF-ABA9-9127B2EBA009}" type="pres">
      <dgm:prSet presAssocID="{F772CB27-C696-4A52-BEE9-1FED389DB7D4}" presName="parentText" presStyleLbl="node1" presStyleIdx="0" presStyleCnt="3" custScaleX="1111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A66846-D931-473A-8841-DAF9B1BA4075}" type="pres">
      <dgm:prSet presAssocID="{F772CB27-C696-4A52-BEE9-1FED389DB7D4}" presName="negativeSpace" presStyleCnt="0"/>
      <dgm:spPr/>
    </dgm:pt>
    <dgm:pt modelId="{BD8091DF-7119-442A-A0FF-D0689FBB750B}" type="pres">
      <dgm:prSet presAssocID="{F772CB27-C696-4A52-BEE9-1FED389DB7D4}" presName="childText" presStyleLbl="conFgAcc1" presStyleIdx="0" presStyleCnt="3">
        <dgm:presLayoutVars>
          <dgm:bulletEnabled val="1"/>
        </dgm:presLayoutVars>
      </dgm:prSet>
      <dgm:spPr/>
    </dgm:pt>
    <dgm:pt modelId="{1C1FEDB9-8E11-4F21-920E-A46253A0B9A3}" type="pres">
      <dgm:prSet presAssocID="{4EB3A9DA-39DA-4EC5-955A-440E3B6EF36A}" presName="spaceBetweenRectangles" presStyleCnt="0"/>
      <dgm:spPr/>
    </dgm:pt>
    <dgm:pt modelId="{94BB57A7-3741-4DC1-A52E-204D3AB541D5}" type="pres">
      <dgm:prSet presAssocID="{C112A90A-07F7-4C35-8C20-B3995892774A}" presName="parentLin" presStyleCnt="0"/>
      <dgm:spPr/>
    </dgm:pt>
    <dgm:pt modelId="{25BC778A-9D3E-4353-82B7-0D647B9027E3}" type="pres">
      <dgm:prSet presAssocID="{C112A90A-07F7-4C35-8C20-B3995892774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DCAA82A-3BF0-43C6-A299-512E99733D75}" type="pres">
      <dgm:prSet presAssocID="{C112A90A-07F7-4C35-8C20-B3995892774A}" presName="parentText" presStyleLbl="node1" presStyleIdx="1" presStyleCnt="3" custScaleX="1111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3143B6-BCB6-4A25-A62E-5830F58BA12C}" type="pres">
      <dgm:prSet presAssocID="{C112A90A-07F7-4C35-8C20-B3995892774A}" presName="negativeSpace" presStyleCnt="0"/>
      <dgm:spPr/>
    </dgm:pt>
    <dgm:pt modelId="{0EA3242C-0684-4B14-B976-3FC214A81EAB}" type="pres">
      <dgm:prSet presAssocID="{C112A90A-07F7-4C35-8C20-B3995892774A}" presName="childText" presStyleLbl="conFgAcc1" presStyleIdx="1" presStyleCnt="3">
        <dgm:presLayoutVars>
          <dgm:bulletEnabled val="1"/>
        </dgm:presLayoutVars>
      </dgm:prSet>
      <dgm:spPr/>
    </dgm:pt>
    <dgm:pt modelId="{F604CD57-D7CD-48BA-9921-D090D92877B1}" type="pres">
      <dgm:prSet presAssocID="{B1908029-1A4C-4C41-A82A-078558817F48}" presName="spaceBetweenRectangles" presStyleCnt="0"/>
      <dgm:spPr/>
    </dgm:pt>
    <dgm:pt modelId="{8AE6318D-0559-4F17-B193-7F57CBEB6424}" type="pres">
      <dgm:prSet presAssocID="{41177E02-E691-453D-9E27-E594F82645B1}" presName="parentLin" presStyleCnt="0"/>
      <dgm:spPr/>
    </dgm:pt>
    <dgm:pt modelId="{F8BEA358-7525-405D-A10C-F87C19208F3B}" type="pres">
      <dgm:prSet presAssocID="{41177E02-E691-453D-9E27-E594F82645B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2D64EFD-9FD0-4E99-9A39-E5357F47710B}" type="pres">
      <dgm:prSet presAssocID="{41177E02-E691-453D-9E27-E594F82645B1}" presName="parentText" presStyleLbl="node1" presStyleIdx="2" presStyleCnt="3" custScaleX="1111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B03914-3BCA-4F47-BBE3-760A05C3A264}" type="pres">
      <dgm:prSet presAssocID="{41177E02-E691-453D-9E27-E594F82645B1}" presName="negativeSpace" presStyleCnt="0"/>
      <dgm:spPr/>
    </dgm:pt>
    <dgm:pt modelId="{A463D189-9B31-4B4A-B0C7-84D3D7540EBB}" type="pres">
      <dgm:prSet presAssocID="{41177E02-E691-453D-9E27-E594F82645B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D11A5EA-6124-4784-805F-7B47F033C690}" type="presOf" srcId="{3C335D7B-C7DB-4B3D-9BCB-E98CD48CCF07}" destId="{C5F69F27-A475-4B5F-8BB9-2762E1D6B54E}" srcOrd="0" destOrd="0" presId="urn:microsoft.com/office/officeart/2005/8/layout/list1"/>
    <dgm:cxn modelId="{BCB7E64E-6195-4F65-A480-DEF3D1AFE7DC}" srcId="{3C335D7B-C7DB-4B3D-9BCB-E98CD48CCF07}" destId="{41177E02-E691-453D-9E27-E594F82645B1}" srcOrd="2" destOrd="0" parTransId="{AF6181BF-7EAC-477A-A035-26DA52DF1974}" sibTransId="{80B676C1-4FE5-425A-9300-C651593E9CC6}"/>
    <dgm:cxn modelId="{ED9EEBC7-4D1A-4984-8C85-70DF2F6469D8}" type="presOf" srcId="{C112A90A-07F7-4C35-8C20-B3995892774A}" destId="{25BC778A-9D3E-4353-82B7-0D647B9027E3}" srcOrd="0" destOrd="0" presId="urn:microsoft.com/office/officeart/2005/8/layout/list1"/>
    <dgm:cxn modelId="{19148C49-A549-48C8-8990-9FE49D099BEA}" srcId="{3C335D7B-C7DB-4B3D-9BCB-E98CD48CCF07}" destId="{C112A90A-07F7-4C35-8C20-B3995892774A}" srcOrd="1" destOrd="0" parTransId="{13C2E217-AFDD-442B-AB2A-02122E5BEB98}" sibTransId="{B1908029-1A4C-4C41-A82A-078558817F48}"/>
    <dgm:cxn modelId="{FB85C122-C717-4695-A185-E7FD6BCEAA25}" type="presOf" srcId="{41177E02-E691-453D-9E27-E594F82645B1}" destId="{12D64EFD-9FD0-4E99-9A39-E5357F47710B}" srcOrd="1" destOrd="0" presId="urn:microsoft.com/office/officeart/2005/8/layout/list1"/>
    <dgm:cxn modelId="{39E5C1A7-B3AB-45BE-AE03-9959FA6F7520}" srcId="{3C335D7B-C7DB-4B3D-9BCB-E98CD48CCF07}" destId="{F772CB27-C696-4A52-BEE9-1FED389DB7D4}" srcOrd="0" destOrd="0" parTransId="{7BFD4D45-E6AB-4592-A2F1-6F0CA0DDE147}" sibTransId="{4EB3A9DA-39DA-4EC5-955A-440E3B6EF36A}"/>
    <dgm:cxn modelId="{63220BBD-64D2-40FB-BD23-B2D8361AB45E}" type="presOf" srcId="{C112A90A-07F7-4C35-8C20-B3995892774A}" destId="{7DCAA82A-3BF0-43C6-A299-512E99733D75}" srcOrd="1" destOrd="0" presId="urn:microsoft.com/office/officeart/2005/8/layout/list1"/>
    <dgm:cxn modelId="{707389B3-4BA0-410B-ABE2-4702BD79C4EA}" type="presOf" srcId="{F772CB27-C696-4A52-BEE9-1FED389DB7D4}" destId="{C4DB5CFE-A3A6-4EDF-ABA9-9127B2EBA009}" srcOrd="1" destOrd="0" presId="urn:microsoft.com/office/officeart/2005/8/layout/list1"/>
    <dgm:cxn modelId="{94E12AE4-1852-44D0-A074-DDEEACF49F31}" type="presOf" srcId="{41177E02-E691-453D-9E27-E594F82645B1}" destId="{F8BEA358-7525-405D-A10C-F87C19208F3B}" srcOrd="0" destOrd="0" presId="urn:microsoft.com/office/officeart/2005/8/layout/list1"/>
    <dgm:cxn modelId="{BAB79793-94E9-4945-B00B-F11314EB8AB7}" type="presOf" srcId="{F772CB27-C696-4A52-BEE9-1FED389DB7D4}" destId="{F664DB2E-A7CF-4E8F-A6F8-D2DA92114565}" srcOrd="0" destOrd="0" presId="urn:microsoft.com/office/officeart/2005/8/layout/list1"/>
    <dgm:cxn modelId="{53095863-0FF8-426B-A962-85B116D4D1E7}" type="presParOf" srcId="{C5F69F27-A475-4B5F-8BB9-2762E1D6B54E}" destId="{9A2630CB-EDD5-4585-A422-8B2E067EA771}" srcOrd="0" destOrd="0" presId="urn:microsoft.com/office/officeart/2005/8/layout/list1"/>
    <dgm:cxn modelId="{DE05F051-2538-417E-858A-FF67A40FCB21}" type="presParOf" srcId="{9A2630CB-EDD5-4585-A422-8B2E067EA771}" destId="{F664DB2E-A7CF-4E8F-A6F8-D2DA92114565}" srcOrd="0" destOrd="0" presId="urn:microsoft.com/office/officeart/2005/8/layout/list1"/>
    <dgm:cxn modelId="{E72C737F-DBD4-480D-8699-A4CAFA4AB1BF}" type="presParOf" srcId="{9A2630CB-EDD5-4585-A422-8B2E067EA771}" destId="{C4DB5CFE-A3A6-4EDF-ABA9-9127B2EBA009}" srcOrd="1" destOrd="0" presId="urn:microsoft.com/office/officeart/2005/8/layout/list1"/>
    <dgm:cxn modelId="{8B38F946-51B5-438C-A4B0-50AE074EA2F0}" type="presParOf" srcId="{C5F69F27-A475-4B5F-8BB9-2762E1D6B54E}" destId="{B0A66846-D931-473A-8841-DAF9B1BA4075}" srcOrd="1" destOrd="0" presId="urn:microsoft.com/office/officeart/2005/8/layout/list1"/>
    <dgm:cxn modelId="{1615CAD2-F8B6-444C-B4D9-8D4B24B873CB}" type="presParOf" srcId="{C5F69F27-A475-4B5F-8BB9-2762E1D6B54E}" destId="{BD8091DF-7119-442A-A0FF-D0689FBB750B}" srcOrd="2" destOrd="0" presId="urn:microsoft.com/office/officeart/2005/8/layout/list1"/>
    <dgm:cxn modelId="{BBF22E90-906A-4158-9FBE-C62133553404}" type="presParOf" srcId="{C5F69F27-A475-4B5F-8BB9-2762E1D6B54E}" destId="{1C1FEDB9-8E11-4F21-920E-A46253A0B9A3}" srcOrd="3" destOrd="0" presId="urn:microsoft.com/office/officeart/2005/8/layout/list1"/>
    <dgm:cxn modelId="{3437B897-EF43-4232-8E2C-AD82B4A70FB7}" type="presParOf" srcId="{C5F69F27-A475-4B5F-8BB9-2762E1D6B54E}" destId="{94BB57A7-3741-4DC1-A52E-204D3AB541D5}" srcOrd="4" destOrd="0" presId="urn:microsoft.com/office/officeart/2005/8/layout/list1"/>
    <dgm:cxn modelId="{B851F0AC-58A9-4240-80DF-DAED3A0485A0}" type="presParOf" srcId="{94BB57A7-3741-4DC1-A52E-204D3AB541D5}" destId="{25BC778A-9D3E-4353-82B7-0D647B9027E3}" srcOrd="0" destOrd="0" presId="urn:microsoft.com/office/officeart/2005/8/layout/list1"/>
    <dgm:cxn modelId="{EB7CE571-C37D-447E-A078-D1778A80D9B2}" type="presParOf" srcId="{94BB57A7-3741-4DC1-A52E-204D3AB541D5}" destId="{7DCAA82A-3BF0-43C6-A299-512E99733D75}" srcOrd="1" destOrd="0" presId="urn:microsoft.com/office/officeart/2005/8/layout/list1"/>
    <dgm:cxn modelId="{11ACFE58-6C32-410F-A844-AE959B092850}" type="presParOf" srcId="{C5F69F27-A475-4B5F-8BB9-2762E1D6B54E}" destId="{0F3143B6-BCB6-4A25-A62E-5830F58BA12C}" srcOrd="5" destOrd="0" presId="urn:microsoft.com/office/officeart/2005/8/layout/list1"/>
    <dgm:cxn modelId="{839F1E9F-94AE-4179-9D9A-CCAAA42657D2}" type="presParOf" srcId="{C5F69F27-A475-4B5F-8BB9-2762E1D6B54E}" destId="{0EA3242C-0684-4B14-B976-3FC214A81EAB}" srcOrd="6" destOrd="0" presId="urn:microsoft.com/office/officeart/2005/8/layout/list1"/>
    <dgm:cxn modelId="{B4689387-A917-4AFA-ACEE-8A6C18D493A4}" type="presParOf" srcId="{C5F69F27-A475-4B5F-8BB9-2762E1D6B54E}" destId="{F604CD57-D7CD-48BA-9921-D090D92877B1}" srcOrd="7" destOrd="0" presId="urn:microsoft.com/office/officeart/2005/8/layout/list1"/>
    <dgm:cxn modelId="{1736EAA7-6CB8-44E5-B25C-032825A5292E}" type="presParOf" srcId="{C5F69F27-A475-4B5F-8BB9-2762E1D6B54E}" destId="{8AE6318D-0559-4F17-B193-7F57CBEB6424}" srcOrd="8" destOrd="0" presId="urn:microsoft.com/office/officeart/2005/8/layout/list1"/>
    <dgm:cxn modelId="{4F6BF3AE-8111-491D-B3A6-702B827E0FB1}" type="presParOf" srcId="{8AE6318D-0559-4F17-B193-7F57CBEB6424}" destId="{F8BEA358-7525-405D-A10C-F87C19208F3B}" srcOrd="0" destOrd="0" presId="urn:microsoft.com/office/officeart/2005/8/layout/list1"/>
    <dgm:cxn modelId="{B99BC321-53DF-4799-9092-A7425C9B2A73}" type="presParOf" srcId="{8AE6318D-0559-4F17-B193-7F57CBEB6424}" destId="{12D64EFD-9FD0-4E99-9A39-E5357F47710B}" srcOrd="1" destOrd="0" presId="urn:microsoft.com/office/officeart/2005/8/layout/list1"/>
    <dgm:cxn modelId="{599EC606-3E4F-44D2-9151-4C4870EEE098}" type="presParOf" srcId="{C5F69F27-A475-4B5F-8BB9-2762E1D6B54E}" destId="{C9B03914-3BCA-4F47-BBE3-760A05C3A264}" srcOrd="9" destOrd="0" presId="urn:microsoft.com/office/officeart/2005/8/layout/list1"/>
    <dgm:cxn modelId="{26EE5144-28FD-4C57-9CA4-92C999A028AE}" type="presParOf" srcId="{C5F69F27-A475-4B5F-8BB9-2762E1D6B54E}" destId="{A463D189-9B31-4B4A-B0C7-84D3D7540EBB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F6CA61A-3437-4EC2-B655-093BE4874D5F}" type="doc">
      <dgm:prSet loTypeId="urn:microsoft.com/office/officeart/2005/8/layout/vList3" loCatId="list" qsTypeId="urn:microsoft.com/office/officeart/2005/8/quickstyle/3d4" qsCatId="3D" csTypeId="urn:microsoft.com/office/officeart/2005/8/colors/accent1_2" csCatId="accent1" phldr="1"/>
      <dgm:spPr/>
    </dgm:pt>
    <dgm:pt modelId="{758A62AD-AF3F-47CC-B487-2C3F737E20AC}">
      <dgm:prSet phldrT="[Текст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altLang="ru-RU" b="1" dirty="0" smtClean="0">
              <a:solidFill>
                <a:schemeClr val="tx1"/>
              </a:solidFill>
              <a:cs typeface="Times New Roman" pitchFamily="18" charset="0"/>
            </a:rPr>
            <a:t>Ошибки в </a:t>
          </a:r>
          <a:r>
            <a:rPr lang="ru-RU" altLang="ru-RU" b="1" dirty="0" err="1" smtClean="0">
              <a:solidFill>
                <a:schemeClr val="tx1"/>
              </a:solidFill>
              <a:cs typeface="Times New Roman" pitchFamily="18" charset="0"/>
            </a:rPr>
            <a:t>междокументальном</a:t>
          </a:r>
          <a:r>
            <a:rPr lang="ru-RU" altLang="ru-RU" b="1" dirty="0" smtClean="0">
              <a:solidFill>
                <a:schemeClr val="tx1"/>
              </a:solidFill>
              <a:cs typeface="Times New Roman" pitchFamily="18" charset="0"/>
            </a:rPr>
            <a:t> контроле форм 0503737 – 0506769 – проверка проводилась не на полном комплекте документов</a:t>
          </a:r>
          <a:endParaRPr lang="ru-RU" dirty="0">
            <a:solidFill>
              <a:schemeClr val="tx1"/>
            </a:solidFill>
          </a:endParaRPr>
        </a:p>
      </dgm:t>
    </dgm:pt>
    <dgm:pt modelId="{0BA02C0F-A515-4559-BBE5-B06CB6E48FC8}" type="parTrans" cxnId="{EA2584E3-931D-4BB2-A394-DA6F687B76B6}">
      <dgm:prSet/>
      <dgm:spPr/>
      <dgm:t>
        <a:bodyPr/>
        <a:lstStyle/>
        <a:p>
          <a:endParaRPr lang="ru-RU"/>
        </a:p>
      </dgm:t>
    </dgm:pt>
    <dgm:pt modelId="{5E173EAB-C87F-4792-ADE6-B62E57168FA8}" type="sibTrans" cxnId="{EA2584E3-931D-4BB2-A394-DA6F687B76B6}">
      <dgm:prSet/>
      <dgm:spPr/>
      <dgm:t>
        <a:bodyPr/>
        <a:lstStyle/>
        <a:p>
          <a:endParaRPr lang="ru-RU"/>
        </a:p>
      </dgm:t>
    </dgm:pt>
    <dgm:pt modelId="{1B130150-5AB1-4222-B097-80CD169C08DD}">
      <dgm:prSet phldrT="[Текст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Контроли проводились на пустых отчётах (БЕЗ ПОКАЗАТЕЛЕЙ). Такие отчёты необходимо сразу переводить в статус «Показатели отсутствуют»</a:t>
          </a:r>
          <a:endParaRPr lang="ru-RU" b="1" dirty="0">
            <a:solidFill>
              <a:schemeClr val="tx1"/>
            </a:solidFill>
          </a:endParaRPr>
        </a:p>
      </dgm:t>
    </dgm:pt>
    <dgm:pt modelId="{E80884E7-CD9B-47BE-A800-6149829A9078}" type="parTrans" cxnId="{CF2149AC-E0C6-4C6E-BF59-0BC9BFF0AE94}">
      <dgm:prSet/>
      <dgm:spPr/>
      <dgm:t>
        <a:bodyPr/>
        <a:lstStyle/>
        <a:p>
          <a:endParaRPr lang="ru-RU"/>
        </a:p>
      </dgm:t>
    </dgm:pt>
    <dgm:pt modelId="{91103C23-D96D-400B-B431-442698A61527}" type="sibTrans" cxnId="{CF2149AC-E0C6-4C6E-BF59-0BC9BFF0AE94}">
      <dgm:prSet/>
      <dgm:spPr/>
      <dgm:t>
        <a:bodyPr/>
        <a:lstStyle/>
        <a:p>
          <a:endParaRPr lang="ru-RU"/>
        </a:p>
      </dgm:t>
    </dgm:pt>
    <dgm:pt modelId="{AFDE8335-6951-436C-A541-A53D28EA0BA6}">
      <dgm:prSet phldrT="[Текст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Главный бухгалтер и руководитель должны утверждать отчёты с использованием ЭП, а не согласовывать.</a:t>
          </a:r>
          <a:endParaRPr lang="ru-RU" b="1" dirty="0">
            <a:solidFill>
              <a:schemeClr val="tx1"/>
            </a:solidFill>
          </a:endParaRPr>
        </a:p>
      </dgm:t>
    </dgm:pt>
    <dgm:pt modelId="{E6131A61-4870-42DD-9C81-C5B2ACFC41EA}" type="parTrans" cxnId="{DDA366C5-81F8-4814-BA3D-BD463123C601}">
      <dgm:prSet/>
      <dgm:spPr/>
      <dgm:t>
        <a:bodyPr/>
        <a:lstStyle/>
        <a:p>
          <a:endParaRPr lang="ru-RU"/>
        </a:p>
      </dgm:t>
    </dgm:pt>
    <dgm:pt modelId="{D4064A2A-9636-442F-ABB1-FE9549530C3D}" type="sibTrans" cxnId="{DDA366C5-81F8-4814-BA3D-BD463123C601}">
      <dgm:prSet/>
      <dgm:spPr/>
      <dgm:t>
        <a:bodyPr/>
        <a:lstStyle/>
        <a:p>
          <a:endParaRPr lang="ru-RU"/>
        </a:p>
      </dgm:t>
    </dgm:pt>
    <dgm:pt modelId="{6E0C367E-7A1A-4ABB-83AC-FE8B168A49FB}">
      <dgm:prSet phldrT="[Текст]" custT="1"/>
      <dgm:spPr>
        <a:solidFill>
          <a:schemeClr val="accent3">
            <a:lumMod val="60000"/>
            <a:lumOff val="40000"/>
          </a:schemeClr>
        </a:solidFill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altLang="ru-RU" sz="2000" b="1" dirty="0" smtClean="0">
              <a:solidFill>
                <a:schemeClr val="tx1"/>
              </a:solidFill>
              <a:cs typeface="Times New Roman" pitchFamily="18" charset="0"/>
            </a:rPr>
            <a:t>При смене сертификата не сообщалось в </a:t>
          </a:r>
          <a:r>
            <a:rPr lang="ru-RU" altLang="ru-RU" sz="2000" b="1" dirty="0" err="1" smtClean="0">
              <a:solidFill>
                <a:schemeClr val="tx1"/>
              </a:solidFill>
              <a:cs typeface="Times New Roman" pitchFamily="18" charset="0"/>
            </a:rPr>
            <a:t>териториальные</a:t>
          </a:r>
          <a:r>
            <a:rPr lang="ru-RU" altLang="ru-RU" sz="2000" b="1" dirty="0" smtClean="0">
              <a:solidFill>
                <a:schemeClr val="tx1"/>
              </a:solidFill>
              <a:cs typeface="Times New Roman" pitchFamily="18" charset="0"/>
            </a:rPr>
            <a:t> отделы и </a:t>
          </a:r>
          <a:r>
            <a:rPr lang="ru-RU" altLang="ru-RU" sz="2000" b="1" dirty="0" err="1" smtClean="0">
              <a:solidFill>
                <a:schemeClr val="tx1"/>
              </a:solidFill>
              <a:cs typeface="Times New Roman" pitchFamily="18" charset="0"/>
            </a:rPr>
            <a:t>ОРСиБИ</a:t>
          </a:r>
          <a:r>
            <a:rPr lang="ru-RU" altLang="ru-RU" sz="2000" b="1" dirty="0" smtClean="0">
              <a:solidFill>
                <a:schemeClr val="tx1"/>
              </a:solidFill>
              <a:cs typeface="Times New Roman" pitchFamily="18" charset="0"/>
            </a:rPr>
            <a:t> Управления о необходимости привязать к учётной записи в Электронном бюджете</a:t>
          </a:r>
          <a:endParaRPr lang="ru-RU" sz="2000" b="1" dirty="0">
            <a:solidFill>
              <a:schemeClr val="tx1"/>
            </a:solidFill>
          </a:endParaRPr>
        </a:p>
      </dgm:t>
    </dgm:pt>
    <dgm:pt modelId="{8501E3E2-212D-4944-AA6C-10EF3E1F8DA5}" type="parTrans" cxnId="{E739F3D8-E14B-45C4-8602-29678F13641F}">
      <dgm:prSet/>
      <dgm:spPr/>
      <dgm:t>
        <a:bodyPr/>
        <a:lstStyle/>
        <a:p>
          <a:endParaRPr lang="ru-RU"/>
        </a:p>
      </dgm:t>
    </dgm:pt>
    <dgm:pt modelId="{2571B7B4-C058-4470-B9E9-CCFA7E6BAB92}" type="sibTrans" cxnId="{E739F3D8-E14B-45C4-8602-29678F13641F}">
      <dgm:prSet/>
      <dgm:spPr/>
      <dgm:t>
        <a:bodyPr/>
        <a:lstStyle/>
        <a:p>
          <a:endParaRPr lang="ru-RU"/>
        </a:p>
      </dgm:t>
    </dgm:pt>
    <dgm:pt modelId="{C0522A40-29F3-49DF-817A-CD33BB45A25A}" type="pres">
      <dgm:prSet presAssocID="{EF6CA61A-3437-4EC2-B655-093BE4874D5F}" presName="linearFlow" presStyleCnt="0">
        <dgm:presLayoutVars>
          <dgm:dir/>
          <dgm:resizeHandles val="exact"/>
        </dgm:presLayoutVars>
      </dgm:prSet>
      <dgm:spPr/>
    </dgm:pt>
    <dgm:pt modelId="{734D94AF-54B3-4CE0-999D-1B2C5C3C6F62}" type="pres">
      <dgm:prSet presAssocID="{758A62AD-AF3F-47CC-B487-2C3F737E20AC}" presName="composite" presStyleCnt="0"/>
      <dgm:spPr/>
    </dgm:pt>
    <dgm:pt modelId="{D1699600-5541-49B7-A828-055E51C1A4FC}" type="pres">
      <dgm:prSet presAssocID="{758A62AD-AF3F-47CC-B487-2C3F737E20AC}" presName="imgShp" presStyleLbl="fgImgPlace1" presStyleIdx="0" presStyleCnt="4" custScaleY="94999" custLinFactX="-4316" custLinFactNeighborX="-100000" custLinFactNeighborY="6824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rgbClr val="FF0000"/>
          </a:solidFill>
        </a:ln>
      </dgm:spPr>
    </dgm:pt>
    <dgm:pt modelId="{5BCE3CD2-5406-40B8-A19E-94010ADD6B26}" type="pres">
      <dgm:prSet presAssocID="{758A62AD-AF3F-47CC-B487-2C3F737E20AC}" presName="txShp" presStyleLbl="node1" presStyleIdx="0" presStyleCnt="4" custScaleX="1167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EC4B80-E06B-45C4-B3BA-5ABBED8BDFE5}" type="pres">
      <dgm:prSet presAssocID="{5E173EAB-C87F-4792-ADE6-B62E57168FA8}" presName="spacing" presStyleCnt="0"/>
      <dgm:spPr/>
    </dgm:pt>
    <dgm:pt modelId="{4884BDD2-8A62-46F0-95C1-6AC1F2682522}" type="pres">
      <dgm:prSet presAssocID="{1B130150-5AB1-4222-B097-80CD169C08DD}" presName="composite" presStyleCnt="0"/>
      <dgm:spPr/>
    </dgm:pt>
    <dgm:pt modelId="{5138B60B-CDEF-4948-87FF-7922B13942BA}" type="pres">
      <dgm:prSet presAssocID="{1B130150-5AB1-4222-B097-80CD169C08DD}" presName="imgShp" presStyleLbl="fgImgPlace1" presStyleIdx="1" presStyleCnt="4" custLinFactX="-5291" custLinFactNeighborX="-100000" custLinFactNeighborY="3900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rgbClr val="FA6204"/>
          </a:solidFill>
        </a:ln>
      </dgm:spPr>
    </dgm:pt>
    <dgm:pt modelId="{8C3CFBFD-8BA6-4D26-8A87-7FC046CFCCD0}" type="pres">
      <dgm:prSet presAssocID="{1B130150-5AB1-4222-B097-80CD169C08DD}" presName="txShp" presStyleLbl="node1" presStyleIdx="1" presStyleCnt="4" custScaleX="117413" custLinFactNeighborX="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C2C06E-2416-43F4-8268-D6037412C63A}" type="pres">
      <dgm:prSet presAssocID="{91103C23-D96D-400B-B431-442698A61527}" presName="spacing" presStyleCnt="0"/>
      <dgm:spPr/>
    </dgm:pt>
    <dgm:pt modelId="{F89EEA8C-28CF-4277-B601-33B6CAFD6599}" type="pres">
      <dgm:prSet presAssocID="{AFDE8335-6951-436C-A541-A53D28EA0BA6}" presName="composite" presStyleCnt="0"/>
      <dgm:spPr/>
    </dgm:pt>
    <dgm:pt modelId="{906795CA-ECD8-4BF8-9C68-8B50C775D08C}" type="pres">
      <dgm:prSet presAssocID="{AFDE8335-6951-436C-A541-A53D28EA0BA6}" presName="imgShp" presStyleLbl="fgImgPlace1" presStyleIdx="2" presStyleCnt="4" custLinFactX="-9191" custLinFactNeighborX="-100000" custLinFactNeighborY="2925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2">
              <a:lumMod val="60000"/>
              <a:lumOff val="40000"/>
            </a:schemeClr>
          </a:solidFill>
        </a:ln>
      </dgm:spPr>
    </dgm:pt>
    <dgm:pt modelId="{6952E57E-D798-4942-A3CC-2E5303E6FA60}" type="pres">
      <dgm:prSet presAssocID="{AFDE8335-6951-436C-A541-A53D28EA0BA6}" presName="txShp" presStyleLbl="node1" presStyleIdx="2" presStyleCnt="4" custScaleX="117820" custLinFactNeighborX="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CE77F3-06BD-450E-AE21-D7BB65E533BE}" type="pres">
      <dgm:prSet presAssocID="{D4064A2A-9636-442F-ABB1-FE9549530C3D}" presName="spacing" presStyleCnt="0"/>
      <dgm:spPr/>
    </dgm:pt>
    <dgm:pt modelId="{469CDAF4-F56F-4C94-860E-18DFCFEDDD1B}" type="pres">
      <dgm:prSet presAssocID="{6E0C367E-7A1A-4ABB-83AC-FE8B168A49FB}" presName="composite" presStyleCnt="0"/>
      <dgm:spPr/>
    </dgm:pt>
    <dgm:pt modelId="{78DC07D2-DD77-4E7D-B2D8-4BC40862758F}" type="pres">
      <dgm:prSet presAssocID="{6E0C367E-7A1A-4ABB-83AC-FE8B168A49FB}" presName="imgShp" presStyleLbl="fgImgPlace1" presStyleIdx="3" presStyleCnt="4" custLinFactNeighborX="-99441" custLinFactNeighborY="3349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3">
              <a:lumMod val="50000"/>
            </a:schemeClr>
          </a:solidFill>
        </a:ln>
      </dgm:spPr>
    </dgm:pt>
    <dgm:pt modelId="{BB195C9B-4D1F-45CA-B8B4-96F553309386}" type="pres">
      <dgm:prSet presAssocID="{6E0C367E-7A1A-4ABB-83AC-FE8B168A49FB}" presName="txShp" presStyleLbl="node1" presStyleIdx="3" presStyleCnt="4" custScaleX="115776" custLinFactNeighborX="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39F3D8-E14B-45C4-8602-29678F13641F}" srcId="{EF6CA61A-3437-4EC2-B655-093BE4874D5F}" destId="{6E0C367E-7A1A-4ABB-83AC-FE8B168A49FB}" srcOrd="3" destOrd="0" parTransId="{8501E3E2-212D-4944-AA6C-10EF3E1F8DA5}" sibTransId="{2571B7B4-C058-4470-B9E9-CCFA7E6BAB92}"/>
    <dgm:cxn modelId="{EA2584E3-931D-4BB2-A394-DA6F687B76B6}" srcId="{EF6CA61A-3437-4EC2-B655-093BE4874D5F}" destId="{758A62AD-AF3F-47CC-B487-2C3F737E20AC}" srcOrd="0" destOrd="0" parTransId="{0BA02C0F-A515-4559-BBE5-B06CB6E48FC8}" sibTransId="{5E173EAB-C87F-4792-ADE6-B62E57168FA8}"/>
    <dgm:cxn modelId="{4DFB2C05-B22E-4887-B9A3-84D921AE08FA}" type="presOf" srcId="{758A62AD-AF3F-47CC-B487-2C3F737E20AC}" destId="{5BCE3CD2-5406-40B8-A19E-94010ADD6B26}" srcOrd="0" destOrd="0" presId="urn:microsoft.com/office/officeart/2005/8/layout/vList3"/>
    <dgm:cxn modelId="{CF2149AC-E0C6-4C6E-BF59-0BC9BFF0AE94}" srcId="{EF6CA61A-3437-4EC2-B655-093BE4874D5F}" destId="{1B130150-5AB1-4222-B097-80CD169C08DD}" srcOrd="1" destOrd="0" parTransId="{E80884E7-CD9B-47BE-A800-6149829A9078}" sibTransId="{91103C23-D96D-400B-B431-442698A61527}"/>
    <dgm:cxn modelId="{FECA5EB6-7633-4617-ADE6-312AED0977B6}" type="presOf" srcId="{AFDE8335-6951-436C-A541-A53D28EA0BA6}" destId="{6952E57E-D798-4942-A3CC-2E5303E6FA60}" srcOrd="0" destOrd="0" presId="urn:microsoft.com/office/officeart/2005/8/layout/vList3"/>
    <dgm:cxn modelId="{5A91A493-8DF7-4CF1-AB48-ACFCD5308E5D}" type="presOf" srcId="{1B130150-5AB1-4222-B097-80CD169C08DD}" destId="{8C3CFBFD-8BA6-4D26-8A87-7FC046CFCCD0}" srcOrd="0" destOrd="0" presId="urn:microsoft.com/office/officeart/2005/8/layout/vList3"/>
    <dgm:cxn modelId="{8F1F1D9D-037B-4042-8883-955C97F97662}" type="presOf" srcId="{EF6CA61A-3437-4EC2-B655-093BE4874D5F}" destId="{C0522A40-29F3-49DF-817A-CD33BB45A25A}" srcOrd="0" destOrd="0" presId="urn:microsoft.com/office/officeart/2005/8/layout/vList3"/>
    <dgm:cxn modelId="{DDA366C5-81F8-4814-BA3D-BD463123C601}" srcId="{EF6CA61A-3437-4EC2-B655-093BE4874D5F}" destId="{AFDE8335-6951-436C-A541-A53D28EA0BA6}" srcOrd="2" destOrd="0" parTransId="{E6131A61-4870-42DD-9C81-C5B2ACFC41EA}" sibTransId="{D4064A2A-9636-442F-ABB1-FE9549530C3D}"/>
    <dgm:cxn modelId="{1BBD6A0E-D419-4AB7-BD3D-03848E20DF5D}" type="presOf" srcId="{6E0C367E-7A1A-4ABB-83AC-FE8B168A49FB}" destId="{BB195C9B-4D1F-45CA-B8B4-96F553309386}" srcOrd="0" destOrd="0" presId="urn:microsoft.com/office/officeart/2005/8/layout/vList3"/>
    <dgm:cxn modelId="{078C4ED8-D8D8-423C-BB23-C43E2A9D6B3E}" type="presParOf" srcId="{C0522A40-29F3-49DF-817A-CD33BB45A25A}" destId="{734D94AF-54B3-4CE0-999D-1B2C5C3C6F62}" srcOrd="0" destOrd="0" presId="urn:microsoft.com/office/officeart/2005/8/layout/vList3"/>
    <dgm:cxn modelId="{3C59340F-7683-43F5-B21B-180F1203FF1E}" type="presParOf" srcId="{734D94AF-54B3-4CE0-999D-1B2C5C3C6F62}" destId="{D1699600-5541-49B7-A828-055E51C1A4FC}" srcOrd="0" destOrd="0" presId="urn:microsoft.com/office/officeart/2005/8/layout/vList3"/>
    <dgm:cxn modelId="{54720A30-947B-44E0-B7FB-275BB88175DC}" type="presParOf" srcId="{734D94AF-54B3-4CE0-999D-1B2C5C3C6F62}" destId="{5BCE3CD2-5406-40B8-A19E-94010ADD6B26}" srcOrd="1" destOrd="0" presId="urn:microsoft.com/office/officeart/2005/8/layout/vList3"/>
    <dgm:cxn modelId="{E1D76660-C510-400F-9DA3-61DB6072E5B3}" type="presParOf" srcId="{C0522A40-29F3-49DF-817A-CD33BB45A25A}" destId="{20EC4B80-E06B-45C4-B3BA-5ABBED8BDFE5}" srcOrd="1" destOrd="0" presId="urn:microsoft.com/office/officeart/2005/8/layout/vList3"/>
    <dgm:cxn modelId="{A2E5A260-F017-41C7-AA57-78400B1EC0FC}" type="presParOf" srcId="{C0522A40-29F3-49DF-817A-CD33BB45A25A}" destId="{4884BDD2-8A62-46F0-95C1-6AC1F2682522}" srcOrd="2" destOrd="0" presId="urn:microsoft.com/office/officeart/2005/8/layout/vList3"/>
    <dgm:cxn modelId="{9534F3DB-E080-4157-8599-D98CDC0D3F0D}" type="presParOf" srcId="{4884BDD2-8A62-46F0-95C1-6AC1F2682522}" destId="{5138B60B-CDEF-4948-87FF-7922B13942BA}" srcOrd="0" destOrd="0" presId="urn:microsoft.com/office/officeart/2005/8/layout/vList3"/>
    <dgm:cxn modelId="{AE0B8276-F067-4F74-BEA4-EAD2BD50FE09}" type="presParOf" srcId="{4884BDD2-8A62-46F0-95C1-6AC1F2682522}" destId="{8C3CFBFD-8BA6-4D26-8A87-7FC046CFCCD0}" srcOrd="1" destOrd="0" presId="urn:microsoft.com/office/officeart/2005/8/layout/vList3"/>
    <dgm:cxn modelId="{B5D3796B-F3E8-4848-A2A4-B16D1A36C01C}" type="presParOf" srcId="{C0522A40-29F3-49DF-817A-CD33BB45A25A}" destId="{49C2C06E-2416-43F4-8268-D6037412C63A}" srcOrd="3" destOrd="0" presId="urn:microsoft.com/office/officeart/2005/8/layout/vList3"/>
    <dgm:cxn modelId="{798AE28A-EDFC-4A06-8889-57933F34DBE3}" type="presParOf" srcId="{C0522A40-29F3-49DF-817A-CD33BB45A25A}" destId="{F89EEA8C-28CF-4277-B601-33B6CAFD6599}" srcOrd="4" destOrd="0" presId="urn:microsoft.com/office/officeart/2005/8/layout/vList3"/>
    <dgm:cxn modelId="{E6D28E91-9289-4A71-AF90-9A4DD70D4FC5}" type="presParOf" srcId="{F89EEA8C-28CF-4277-B601-33B6CAFD6599}" destId="{906795CA-ECD8-4BF8-9C68-8B50C775D08C}" srcOrd="0" destOrd="0" presId="urn:microsoft.com/office/officeart/2005/8/layout/vList3"/>
    <dgm:cxn modelId="{FC0C09DB-BAA9-43FC-BB7A-B3907E970FCC}" type="presParOf" srcId="{F89EEA8C-28CF-4277-B601-33B6CAFD6599}" destId="{6952E57E-D798-4942-A3CC-2E5303E6FA60}" srcOrd="1" destOrd="0" presId="urn:microsoft.com/office/officeart/2005/8/layout/vList3"/>
    <dgm:cxn modelId="{CDC51D19-7F16-4307-BDC2-106DAF1923C0}" type="presParOf" srcId="{C0522A40-29F3-49DF-817A-CD33BB45A25A}" destId="{A6CE77F3-06BD-450E-AE21-D7BB65E533BE}" srcOrd="5" destOrd="0" presId="urn:microsoft.com/office/officeart/2005/8/layout/vList3"/>
    <dgm:cxn modelId="{A121C082-B14D-4B06-BE0A-458370916D79}" type="presParOf" srcId="{C0522A40-29F3-49DF-817A-CD33BB45A25A}" destId="{469CDAF4-F56F-4C94-860E-18DFCFEDDD1B}" srcOrd="6" destOrd="0" presId="urn:microsoft.com/office/officeart/2005/8/layout/vList3"/>
    <dgm:cxn modelId="{96A7F06D-30B8-4984-A354-FC97AFD93215}" type="presParOf" srcId="{469CDAF4-F56F-4C94-860E-18DFCFEDDD1B}" destId="{78DC07D2-DD77-4E7D-B2D8-4BC40862758F}" srcOrd="0" destOrd="0" presId="urn:microsoft.com/office/officeart/2005/8/layout/vList3"/>
    <dgm:cxn modelId="{E347C6BE-92FD-42D5-9EF0-4CDA09182C5A}" type="presParOf" srcId="{469CDAF4-F56F-4C94-860E-18DFCFEDDD1B}" destId="{BB195C9B-4D1F-45CA-B8B4-96F553309386}" srcOrd="1" destOrd="0" presId="urn:microsoft.com/office/officeart/2005/8/layout/vList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0349049-2128-4F59-BCCB-C7535AD20558}" type="doc">
      <dgm:prSet loTypeId="urn:microsoft.com/office/officeart/2008/layout/VerticalCurvedList" loCatId="list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1BD35ACD-9945-4AF5-AB39-BBDF97E2DF5E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ctr"/>
          <a:r>
            <a:rPr lang="ru-RU" sz="2400" dirty="0" smtClean="0"/>
            <a:t>частое «зависание» подсистемы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7AB8CF-D133-4FA4-8C00-5D38250E4E5B}" type="parTrans" cxnId="{ED6F63A0-5ED1-4B21-8E2B-312830ACA2B9}">
      <dgm:prSet/>
      <dgm:spPr/>
      <dgm:t>
        <a:bodyPr/>
        <a:lstStyle/>
        <a:p>
          <a:endParaRPr lang="ru-RU"/>
        </a:p>
      </dgm:t>
    </dgm:pt>
    <dgm:pt modelId="{D53DAF3E-EE64-45D7-8ABB-67949DC6F6F9}" type="sibTrans" cxnId="{ED6F63A0-5ED1-4B21-8E2B-312830ACA2B9}">
      <dgm:prSet/>
      <dgm:spPr/>
      <dgm:t>
        <a:bodyPr/>
        <a:lstStyle/>
        <a:p>
          <a:endParaRPr lang="ru-RU"/>
        </a:p>
      </dgm:t>
    </dgm:pt>
    <dgm:pt modelId="{8CBE5C8F-E0F5-41FB-A283-0DD094986B39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ctr"/>
          <a:r>
            <a:rPr lang="ru-RU" sz="2400" dirty="0" smtClean="0"/>
            <a:t>технические сбои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6EBCEA-225D-4C88-9E46-6D7123C9377D}" type="parTrans" cxnId="{F996CE21-89F2-4877-8865-AEF71F6546F1}">
      <dgm:prSet/>
      <dgm:spPr/>
      <dgm:t>
        <a:bodyPr/>
        <a:lstStyle/>
        <a:p>
          <a:endParaRPr lang="ru-RU"/>
        </a:p>
      </dgm:t>
    </dgm:pt>
    <dgm:pt modelId="{DB71BBC1-01EF-42DA-8B2B-C67FAEB57B20}" type="sibTrans" cxnId="{F996CE21-89F2-4877-8865-AEF71F6546F1}">
      <dgm:prSet/>
      <dgm:spPr/>
      <dgm:t>
        <a:bodyPr/>
        <a:lstStyle/>
        <a:p>
          <a:endParaRPr lang="ru-RU"/>
        </a:p>
      </dgm:t>
    </dgm:pt>
    <dgm:pt modelId="{F6E8076E-B882-4888-BCD3-B9C3F21ED0B0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ctr"/>
          <a:r>
            <a:rPr lang="ru-RU" sz="1600" dirty="0" smtClean="0"/>
            <a:t>отсутствие возможности утверждать несколько форм отчетности одновременно, при этом требуется постоянная перезагрузка подсистемы, что существенно увеличивает время работы в подсистеме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B60487-2EE8-47AA-856C-C4A08A80934D}" type="sibTrans" cxnId="{5C96A8A1-244A-4E59-A23D-82ED419D86B2}">
      <dgm:prSet/>
      <dgm:spPr/>
      <dgm:t>
        <a:bodyPr/>
        <a:lstStyle/>
        <a:p>
          <a:endParaRPr lang="ru-RU"/>
        </a:p>
      </dgm:t>
    </dgm:pt>
    <dgm:pt modelId="{1A54493A-4E34-428B-A88B-E27CC5FA8947}" type="parTrans" cxnId="{5C96A8A1-244A-4E59-A23D-82ED419D86B2}">
      <dgm:prSet/>
      <dgm:spPr/>
      <dgm:t>
        <a:bodyPr/>
        <a:lstStyle/>
        <a:p>
          <a:endParaRPr lang="ru-RU"/>
        </a:p>
      </dgm:t>
    </dgm:pt>
    <dgm:pt modelId="{7B04C93A-65C4-4296-A1C1-FAD62B7D5143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pPr algn="ctr"/>
          <a:r>
            <a:rPr lang="ru-RU" sz="2400" dirty="0" smtClean="0"/>
            <a:t>не корректная работа контрольных соотношений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5DA66F-CFA1-4B93-ABB3-E86628217D87}" type="sibTrans" cxnId="{C4679102-E9A7-4026-9BC8-CFA1CA6365E2}">
      <dgm:prSet/>
      <dgm:spPr/>
      <dgm:t>
        <a:bodyPr/>
        <a:lstStyle/>
        <a:p>
          <a:endParaRPr lang="ru-RU"/>
        </a:p>
      </dgm:t>
    </dgm:pt>
    <dgm:pt modelId="{167962E8-3876-44E1-854E-94C00D1BE75B}" type="parTrans" cxnId="{C4679102-E9A7-4026-9BC8-CFA1CA6365E2}">
      <dgm:prSet/>
      <dgm:spPr/>
      <dgm:t>
        <a:bodyPr/>
        <a:lstStyle/>
        <a:p>
          <a:endParaRPr lang="ru-RU"/>
        </a:p>
      </dgm:t>
    </dgm:pt>
    <dgm:pt modelId="{17AB9610-D12B-4FBC-B1E3-216B531DF58F}" type="pres">
      <dgm:prSet presAssocID="{20349049-2128-4F59-BCCB-C7535AD2055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795E2DE-2ED3-475C-8F06-D5FC1915797E}" type="pres">
      <dgm:prSet presAssocID="{20349049-2128-4F59-BCCB-C7535AD20558}" presName="Name1" presStyleCnt="0"/>
      <dgm:spPr/>
    </dgm:pt>
    <dgm:pt modelId="{E2665A4D-F974-4DC7-A617-77CCE7C9463D}" type="pres">
      <dgm:prSet presAssocID="{20349049-2128-4F59-BCCB-C7535AD20558}" presName="cycle" presStyleCnt="0"/>
      <dgm:spPr/>
    </dgm:pt>
    <dgm:pt modelId="{73392135-DD82-4794-AD06-FC17FE7C321F}" type="pres">
      <dgm:prSet presAssocID="{20349049-2128-4F59-BCCB-C7535AD20558}" presName="srcNode" presStyleLbl="node1" presStyleIdx="0" presStyleCnt="4"/>
      <dgm:spPr/>
    </dgm:pt>
    <dgm:pt modelId="{3D78F433-E3C7-4CFF-B3DD-118789FCD6E9}" type="pres">
      <dgm:prSet presAssocID="{20349049-2128-4F59-BCCB-C7535AD20558}" presName="conn" presStyleLbl="parChTrans1D2" presStyleIdx="0" presStyleCnt="1" custLinFactNeighborX="357" custLinFactNeighborY="-551"/>
      <dgm:spPr/>
      <dgm:t>
        <a:bodyPr/>
        <a:lstStyle/>
        <a:p>
          <a:endParaRPr lang="ru-RU"/>
        </a:p>
      </dgm:t>
    </dgm:pt>
    <dgm:pt modelId="{A759278C-42A9-453F-A2FE-1F2119D2A8CC}" type="pres">
      <dgm:prSet presAssocID="{20349049-2128-4F59-BCCB-C7535AD20558}" presName="extraNode" presStyleLbl="node1" presStyleIdx="0" presStyleCnt="4"/>
      <dgm:spPr/>
    </dgm:pt>
    <dgm:pt modelId="{90761F81-1243-4008-B866-6139B87B38C6}" type="pres">
      <dgm:prSet presAssocID="{20349049-2128-4F59-BCCB-C7535AD20558}" presName="dstNode" presStyleLbl="node1" presStyleIdx="0" presStyleCnt="4"/>
      <dgm:spPr/>
    </dgm:pt>
    <dgm:pt modelId="{272076A8-C34F-47E1-A3F2-96D613A9B464}" type="pres">
      <dgm:prSet presAssocID="{1BD35ACD-9945-4AF5-AB39-BBDF97E2DF5E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C0E421-0199-47F2-9A2A-6E529AC6B089}" type="pres">
      <dgm:prSet presAssocID="{1BD35ACD-9945-4AF5-AB39-BBDF97E2DF5E}" presName="accent_1" presStyleCnt="0"/>
      <dgm:spPr/>
    </dgm:pt>
    <dgm:pt modelId="{CA1F1D11-9C01-4414-A2AC-737FF2413FB8}" type="pres">
      <dgm:prSet presAssocID="{1BD35ACD-9945-4AF5-AB39-BBDF97E2DF5E}" presName="accentRepeatNode" presStyleLbl="solidFgAcc1" presStyleIdx="0" presStyleCnt="4"/>
      <dgm:spPr>
        <a:blipFill rotWithShape="0">
          <a:blip xmlns:r="http://schemas.openxmlformats.org/officeDocument/2006/relationships" r:embed="rId1"/>
          <a:stretch>
            <a:fillRect l="-6000" r="-6000"/>
          </a:stretch>
        </a:blipFill>
      </dgm:spPr>
    </dgm:pt>
    <dgm:pt modelId="{CB2D384F-02E4-4B13-A3D2-0BBEF7CEB595}" type="pres">
      <dgm:prSet presAssocID="{8CBE5C8F-E0F5-41FB-A283-0DD094986B39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F3AC02-3E72-442C-9754-6CC96972CEE9}" type="pres">
      <dgm:prSet presAssocID="{8CBE5C8F-E0F5-41FB-A283-0DD094986B39}" presName="accent_2" presStyleCnt="0"/>
      <dgm:spPr/>
    </dgm:pt>
    <dgm:pt modelId="{85DA6AA6-6EAF-4655-97E9-CFECCED5ED4A}" type="pres">
      <dgm:prSet presAssocID="{8CBE5C8F-E0F5-41FB-A283-0DD094986B39}" presName="accentRepeatNode" presStyleLbl="solidFgAcc1" presStyleIdx="1" presStyleCnt="4"/>
      <dgm:spPr>
        <a:blipFill rotWithShape="0">
          <a:blip xmlns:r="http://schemas.openxmlformats.org/officeDocument/2006/relationships" r:embed="rId2"/>
          <a:stretch>
            <a:fillRect l="-6000" r="-6000"/>
          </a:stretch>
        </a:blipFill>
      </dgm:spPr>
    </dgm:pt>
    <dgm:pt modelId="{9F3ECAA7-D0C9-415D-BF1E-05E0F612ACBA}" type="pres">
      <dgm:prSet presAssocID="{F6E8076E-B882-4888-BCD3-B9C3F21ED0B0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F086A8-47FD-4531-882A-03ADCE65FEF3}" type="pres">
      <dgm:prSet presAssocID="{F6E8076E-B882-4888-BCD3-B9C3F21ED0B0}" presName="accent_3" presStyleCnt="0"/>
      <dgm:spPr/>
    </dgm:pt>
    <dgm:pt modelId="{857E1F90-D253-41A5-AE9A-5E6E56553A1A}" type="pres">
      <dgm:prSet presAssocID="{F6E8076E-B882-4888-BCD3-B9C3F21ED0B0}" presName="accentRepeatNode" presStyleLbl="solidFgAcc1" presStyleIdx="2" presStyleCnt="4"/>
      <dgm:spPr>
        <a:blipFill rotWithShape="0">
          <a:blip xmlns:r="http://schemas.openxmlformats.org/officeDocument/2006/relationships" r:embed="rId3"/>
          <a:stretch>
            <a:fillRect l="-6000" r="-6000"/>
          </a:stretch>
        </a:blipFill>
      </dgm:spPr>
    </dgm:pt>
    <dgm:pt modelId="{615C3342-ED11-49F3-81C3-74E56EC31E0C}" type="pres">
      <dgm:prSet presAssocID="{7B04C93A-65C4-4296-A1C1-FAD62B7D5143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701DF1-8B77-4E38-8E42-E9694DAFB7B0}" type="pres">
      <dgm:prSet presAssocID="{7B04C93A-65C4-4296-A1C1-FAD62B7D5143}" presName="accent_4" presStyleCnt="0"/>
      <dgm:spPr/>
    </dgm:pt>
    <dgm:pt modelId="{91BBF3E3-8614-4993-B88E-A9EBE0A62C6B}" type="pres">
      <dgm:prSet presAssocID="{7B04C93A-65C4-4296-A1C1-FAD62B7D5143}" presName="accentRepeatNode" presStyleLbl="solidFgAcc1" presStyleIdx="3" presStyleCnt="4"/>
      <dgm:spPr>
        <a:blipFill rotWithShape="0">
          <a:blip xmlns:r="http://schemas.openxmlformats.org/officeDocument/2006/relationships" r:embed="rId4"/>
          <a:stretch>
            <a:fillRect l="-6000" r="-6000"/>
          </a:stretch>
        </a:blipFill>
      </dgm:spPr>
    </dgm:pt>
  </dgm:ptLst>
  <dgm:cxnLst>
    <dgm:cxn modelId="{BDFCE795-130A-4AF9-9802-4DDADFF5AEE4}" type="presOf" srcId="{20349049-2128-4F59-BCCB-C7535AD20558}" destId="{17AB9610-D12B-4FBC-B1E3-216B531DF58F}" srcOrd="0" destOrd="0" presId="urn:microsoft.com/office/officeart/2008/layout/VerticalCurvedList"/>
    <dgm:cxn modelId="{46C63F44-FD1B-4217-91E8-715999C3EBC0}" type="presOf" srcId="{7B04C93A-65C4-4296-A1C1-FAD62B7D5143}" destId="{615C3342-ED11-49F3-81C3-74E56EC31E0C}" srcOrd="0" destOrd="0" presId="urn:microsoft.com/office/officeart/2008/layout/VerticalCurvedList"/>
    <dgm:cxn modelId="{9DCB74D0-0925-4F87-9630-90C39433F877}" type="presOf" srcId="{8CBE5C8F-E0F5-41FB-A283-0DD094986B39}" destId="{CB2D384F-02E4-4B13-A3D2-0BBEF7CEB595}" srcOrd="0" destOrd="0" presId="urn:microsoft.com/office/officeart/2008/layout/VerticalCurvedList"/>
    <dgm:cxn modelId="{ED6F63A0-5ED1-4B21-8E2B-312830ACA2B9}" srcId="{20349049-2128-4F59-BCCB-C7535AD20558}" destId="{1BD35ACD-9945-4AF5-AB39-BBDF97E2DF5E}" srcOrd="0" destOrd="0" parTransId="{D97AB8CF-D133-4FA4-8C00-5D38250E4E5B}" sibTransId="{D53DAF3E-EE64-45D7-8ABB-67949DC6F6F9}"/>
    <dgm:cxn modelId="{C4679102-E9A7-4026-9BC8-CFA1CA6365E2}" srcId="{20349049-2128-4F59-BCCB-C7535AD20558}" destId="{7B04C93A-65C4-4296-A1C1-FAD62B7D5143}" srcOrd="3" destOrd="0" parTransId="{167962E8-3876-44E1-854E-94C00D1BE75B}" sibTransId="{F65DA66F-CFA1-4B93-ABB3-E86628217D87}"/>
    <dgm:cxn modelId="{105852D8-15E4-47C9-8F5C-6025EB6C9687}" type="presOf" srcId="{F6E8076E-B882-4888-BCD3-B9C3F21ED0B0}" destId="{9F3ECAA7-D0C9-415D-BF1E-05E0F612ACBA}" srcOrd="0" destOrd="0" presId="urn:microsoft.com/office/officeart/2008/layout/VerticalCurvedList"/>
    <dgm:cxn modelId="{D35D89EE-E8CD-497C-A126-0E90F4DF709E}" type="presOf" srcId="{D53DAF3E-EE64-45D7-8ABB-67949DC6F6F9}" destId="{3D78F433-E3C7-4CFF-B3DD-118789FCD6E9}" srcOrd="0" destOrd="0" presId="urn:microsoft.com/office/officeart/2008/layout/VerticalCurvedList"/>
    <dgm:cxn modelId="{5C96A8A1-244A-4E59-A23D-82ED419D86B2}" srcId="{20349049-2128-4F59-BCCB-C7535AD20558}" destId="{F6E8076E-B882-4888-BCD3-B9C3F21ED0B0}" srcOrd="2" destOrd="0" parTransId="{1A54493A-4E34-428B-A88B-E27CC5FA8947}" sibTransId="{C4B60487-2EE8-47AA-856C-C4A08A80934D}"/>
    <dgm:cxn modelId="{F996CE21-89F2-4877-8865-AEF71F6546F1}" srcId="{20349049-2128-4F59-BCCB-C7535AD20558}" destId="{8CBE5C8F-E0F5-41FB-A283-0DD094986B39}" srcOrd="1" destOrd="0" parTransId="{646EBCEA-225D-4C88-9E46-6D7123C9377D}" sibTransId="{DB71BBC1-01EF-42DA-8B2B-C67FAEB57B20}"/>
    <dgm:cxn modelId="{40B6F70F-79E8-41A0-8621-45A3373C160C}" type="presOf" srcId="{1BD35ACD-9945-4AF5-AB39-BBDF97E2DF5E}" destId="{272076A8-C34F-47E1-A3F2-96D613A9B464}" srcOrd="0" destOrd="0" presId="urn:microsoft.com/office/officeart/2008/layout/VerticalCurvedList"/>
    <dgm:cxn modelId="{09B3BF5D-CBDB-4311-8AFF-5A7D8FDE9EDC}" type="presParOf" srcId="{17AB9610-D12B-4FBC-B1E3-216B531DF58F}" destId="{1795E2DE-2ED3-475C-8F06-D5FC1915797E}" srcOrd="0" destOrd="0" presId="urn:microsoft.com/office/officeart/2008/layout/VerticalCurvedList"/>
    <dgm:cxn modelId="{7660874F-6EA8-4B0D-AFB4-DE60C44BB52B}" type="presParOf" srcId="{1795E2DE-2ED3-475C-8F06-D5FC1915797E}" destId="{E2665A4D-F974-4DC7-A617-77CCE7C9463D}" srcOrd="0" destOrd="0" presId="urn:microsoft.com/office/officeart/2008/layout/VerticalCurvedList"/>
    <dgm:cxn modelId="{8350BFE8-7D48-40EE-91D3-1C5516AC81D0}" type="presParOf" srcId="{E2665A4D-F974-4DC7-A617-77CCE7C9463D}" destId="{73392135-DD82-4794-AD06-FC17FE7C321F}" srcOrd="0" destOrd="0" presId="urn:microsoft.com/office/officeart/2008/layout/VerticalCurvedList"/>
    <dgm:cxn modelId="{966676A2-6D64-4B8C-A813-7F1B1A33BF42}" type="presParOf" srcId="{E2665A4D-F974-4DC7-A617-77CCE7C9463D}" destId="{3D78F433-E3C7-4CFF-B3DD-118789FCD6E9}" srcOrd="1" destOrd="0" presId="urn:microsoft.com/office/officeart/2008/layout/VerticalCurvedList"/>
    <dgm:cxn modelId="{F62CF9CC-D26D-44F8-974E-3B048A5EBFA2}" type="presParOf" srcId="{E2665A4D-F974-4DC7-A617-77CCE7C9463D}" destId="{A759278C-42A9-453F-A2FE-1F2119D2A8CC}" srcOrd="2" destOrd="0" presId="urn:microsoft.com/office/officeart/2008/layout/VerticalCurvedList"/>
    <dgm:cxn modelId="{52CC99D7-9F8D-497F-829E-209DA1AA0322}" type="presParOf" srcId="{E2665A4D-F974-4DC7-A617-77CCE7C9463D}" destId="{90761F81-1243-4008-B866-6139B87B38C6}" srcOrd="3" destOrd="0" presId="urn:microsoft.com/office/officeart/2008/layout/VerticalCurvedList"/>
    <dgm:cxn modelId="{9C4F714A-7004-4259-BCFC-C529AB057B2B}" type="presParOf" srcId="{1795E2DE-2ED3-475C-8F06-D5FC1915797E}" destId="{272076A8-C34F-47E1-A3F2-96D613A9B464}" srcOrd="1" destOrd="0" presId="urn:microsoft.com/office/officeart/2008/layout/VerticalCurvedList"/>
    <dgm:cxn modelId="{27E2C966-35C2-4F59-AE50-80EDAD6CF388}" type="presParOf" srcId="{1795E2DE-2ED3-475C-8F06-D5FC1915797E}" destId="{DAC0E421-0199-47F2-9A2A-6E529AC6B089}" srcOrd="2" destOrd="0" presId="urn:microsoft.com/office/officeart/2008/layout/VerticalCurvedList"/>
    <dgm:cxn modelId="{0F70C862-37B1-47FB-A178-4C530A3438A2}" type="presParOf" srcId="{DAC0E421-0199-47F2-9A2A-6E529AC6B089}" destId="{CA1F1D11-9C01-4414-A2AC-737FF2413FB8}" srcOrd="0" destOrd="0" presId="urn:microsoft.com/office/officeart/2008/layout/VerticalCurvedList"/>
    <dgm:cxn modelId="{A4A0AAE4-7602-49F8-9CF4-36AE1D49D555}" type="presParOf" srcId="{1795E2DE-2ED3-475C-8F06-D5FC1915797E}" destId="{CB2D384F-02E4-4B13-A3D2-0BBEF7CEB595}" srcOrd="3" destOrd="0" presId="urn:microsoft.com/office/officeart/2008/layout/VerticalCurvedList"/>
    <dgm:cxn modelId="{6EC238F7-2F1A-4CA2-AFD1-A5F858C82FA3}" type="presParOf" srcId="{1795E2DE-2ED3-475C-8F06-D5FC1915797E}" destId="{4EF3AC02-3E72-442C-9754-6CC96972CEE9}" srcOrd="4" destOrd="0" presId="urn:microsoft.com/office/officeart/2008/layout/VerticalCurvedList"/>
    <dgm:cxn modelId="{BEC335F1-D328-4DCC-8889-DBA892864A44}" type="presParOf" srcId="{4EF3AC02-3E72-442C-9754-6CC96972CEE9}" destId="{85DA6AA6-6EAF-4655-97E9-CFECCED5ED4A}" srcOrd="0" destOrd="0" presId="urn:microsoft.com/office/officeart/2008/layout/VerticalCurvedList"/>
    <dgm:cxn modelId="{06FBBE8C-9D6A-4578-A101-4A1D3ABF787A}" type="presParOf" srcId="{1795E2DE-2ED3-475C-8F06-D5FC1915797E}" destId="{9F3ECAA7-D0C9-415D-BF1E-05E0F612ACBA}" srcOrd="5" destOrd="0" presId="urn:microsoft.com/office/officeart/2008/layout/VerticalCurvedList"/>
    <dgm:cxn modelId="{A5E8279B-949C-494F-8C73-7F77DA59F8F3}" type="presParOf" srcId="{1795E2DE-2ED3-475C-8F06-D5FC1915797E}" destId="{9CF086A8-47FD-4531-882A-03ADCE65FEF3}" srcOrd="6" destOrd="0" presId="urn:microsoft.com/office/officeart/2008/layout/VerticalCurvedList"/>
    <dgm:cxn modelId="{214A3906-CF60-4D49-A5EF-C0FE61813DDB}" type="presParOf" srcId="{9CF086A8-47FD-4531-882A-03ADCE65FEF3}" destId="{857E1F90-D253-41A5-AE9A-5E6E56553A1A}" srcOrd="0" destOrd="0" presId="urn:microsoft.com/office/officeart/2008/layout/VerticalCurvedList"/>
    <dgm:cxn modelId="{6A623C1E-6B22-4021-B7E3-79D8F548B91B}" type="presParOf" srcId="{1795E2DE-2ED3-475C-8F06-D5FC1915797E}" destId="{615C3342-ED11-49F3-81C3-74E56EC31E0C}" srcOrd="7" destOrd="0" presId="urn:microsoft.com/office/officeart/2008/layout/VerticalCurvedList"/>
    <dgm:cxn modelId="{A67176F7-F905-4C32-B08B-F08F079DAF26}" type="presParOf" srcId="{1795E2DE-2ED3-475C-8F06-D5FC1915797E}" destId="{FE701DF1-8B77-4E38-8E42-E9694DAFB7B0}" srcOrd="8" destOrd="0" presId="urn:microsoft.com/office/officeart/2008/layout/VerticalCurvedList"/>
    <dgm:cxn modelId="{6861AEE1-8696-4DD0-A900-42C3F718AD10}" type="presParOf" srcId="{FE701DF1-8B77-4E38-8E42-E9694DAFB7B0}" destId="{91BBF3E3-8614-4993-B88E-A9EBE0A62C6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6904AB-C0BF-4B10-9CC7-3D54E203BACA}">
      <dsp:nvSpPr>
        <dsp:cNvPr id="0" name=""/>
        <dsp:cNvSpPr/>
      </dsp:nvSpPr>
      <dsp:spPr>
        <a:xfrm rot="5400000">
          <a:off x="-105378" y="183374"/>
          <a:ext cx="702521" cy="491764"/>
        </a:xfrm>
        <a:prstGeom prst="chevron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 rot="-5400000">
        <a:off x="1" y="323877"/>
        <a:ext cx="491764" cy="210757"/>
      </dsp:txXfrm>
    </dsp:sp>
    <dsp:sp modelId="{7E3F6E2D-1315-47AB-B3EF-591A69E7AFC1}">
      <dsp:nvSpPr>
        <dsp:cNvPr id="0" name=""/>
        <dsp:cNvSpPr/>
      </dsp:nvSpPr>
      <dsp:spPr>
        <a:xfrm rot="5400000">
          <a:off x="2742582" y="-2234682"/>
          <a:ext cx="580360" cy="50819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baseline="0" dirty="0" smtClean="0"/>
            <a:t>Контролирует сроки предоставления отчетности в соответствии с приказом Министерства Финансов Российской Федерации, Федерального казначейства № 28н от 22 ноября 2016г.</a:t>
          </a:r>
          <a:endParaRPr lang="ru-RU" sz="1300" b="1" kern="1200" dirty="0"/>
        </a:p>
      </dsp:txBody>
      <dsp:txXfrm rot="-5400000">
        <a:off x="491765" y="44466"/>
        <a:ext cx="5053665" cy="523698"/>
      </dsp:txXfrm>
    </dsp:sp>
    <dsp:sp modelId="{16A0489C-D3DF-4ECD-BF45-B9B53D842851}">
      <dsp:nvSpPr>
        <dsp:cNvPr id="0" name=""/>
        <dsp:cNvSpPr/>
      </dsp:nvSpPr>
      <dsp:spPr>
        <a:xfrm rot="5400000">
          <a:off x="-105378" y="804106"/>
          <a:ext cx="702521" cy="491764"/>
        </a:xfrm>
        <a:prstGeom prst="chevron">
          <a:avLst/>
        </a:prstGeom>
        <a:solidFill>
          <a:srgbClr val="FF0000"/>
        </a:solidFill>
        <a:ln w="25400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-5400000">
        <a:off x="1" y="944609"/>
        <a:ext cx="491764" cy="210757"/>
      </dsp:txXfrm>
    </dsp:sp>
    <dsp:sp modelId="{2FA8E5A8-EDED-4AFF-ACDE-1062A7541A49}">
      <dsp:nvSpPr>
        <dsp:cNvPr id="0" name=""/>
        <dsp:cNvSpPr/>
      </dsp:nvSpPr>
      <dsp:spPr>
        <a:xfrm rot="5400000">
          <a:off x="2804443" y="-1613949"/>
          <a:ext cx="456638" cy="50819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baseline="0" dirty="0" smtClean="0"/>
            <a:t>Проверяет состав представленной отчетности</a:t>
          </a:r>
          <a:endParaRPr lang="ru-RU" sz="1400" b="1" kern="1200" dirty="0"/>
        </a:p>
      </dsp:txBody>
      <dsp:txXfrm rot="-5400000">
        <a:off x="491765" y="721020"/>
        <a:ext cx="5059705" cy="412056"/>
      </dsp:txXfrm>
    </dsp:sp>
    <dsp:sp modelId="{B351109F-776A-4C9C-8689-5A13A9D46705}">
      <dsp:nvSpPr>
        <dsp:cNvPr id="0" name=""/>
        <dsp:cNvSpPr/>
      </dsp:nvSpPr>
      <dsp:spPr>
        <a:xfrm rot="5400000">
          <a:off x="-105378" y="1424839"/>
          <a:ext cx="702521" cy="491764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-5400000">
        <a:off x="1" y="1565342"/>
        <a:ext cx="491764" cy="210757"/>
      </dsp:txXfrm>
    </dsp:sp>
    <dsp:sp modelId="{8DD4C3D7-4920-4FE9-B600-F47AC31B510A}">
      <dsp:nvSpPr>
        <dsp:cNvPr id="0" name=""/>
        <dsp:cNvSpPr/>
      </dsp:nvSpPr>
      <dsp:spPr>
        <a:xfrm rot="5400000">
          <a:off x="2804443" y="-993217"/>
          <a:ext cx="456638" cy="50819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baseline="0" dirty="0" smtClean="0"/>
            <a:t>Устанавливает соответствие показателей классификаторам и справочникам</a:t>
          </a:r>
          <a:endParaRPr lang="ru-RU" sz="1400" b="1" kern="1200" dirty="0"/>
        </a:p>
      </dsp:txBody>
      <dsp:txXfrm rot="-5400000">
        <a:off x="491765" y="1341752"/>
        <a:ext cx="5059705" cy="412056"/>
      </dsp:txXfrm>
    </dsp:sp>
    <dsp:sp modelId="{68D0015E-A520-43E2-9AC0-47DDE65636DE}">
      <dsp:nvSpPr>
        <dsp:cNvPr id="0" name=""/>
        <dsp:cNvSpPr/>
      </dsp:nvSpPr>
      <dsp:spPr>
        <a:xfrm rot="5400000">
          <a:off x="-105378" y="2045571"/>
          <a:ext cx="702521" cy="491764"/>
        </a:xfrm>
        <a:prstGeom prst="chevron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-5400000">
        <a:off x="1" y="2186074"/>
        <a:ext cx="491764" cy="210757"/>
      </dsp:txXfrm>
    </dsp:sp>
    <dsp:sp modelId="{F3CED6B6-4CB2-46EB-B6DB-895DFEB89848}">
      <dsp:nvSpPr>
        <dsp:cNvPr id="0" name=""/>
        <dsp:cNvSpPr/>
      </dsp:nvSpPr>
      <dsp:spPr>
        <a:xfrm rot="5400000">
          <a:off x="2804443" y="-372485"/>
          <a:ext cx="456638" cy="50819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baseline="0" dirty="0" smtClean="0"/>
            <a:t>Определяет наличие арифметических и логических ошибок</a:t>
          </a:r>
          <a:endParaRPr lang="ru-RU" sz="1400" b="1" kern="1200" dirty="0"/>
        </a:p>
      </dsp:txBody>
      <dsp:txXfrm rot="-5400000">
        <a:off x="491765" y="1962484"/>
        <a:ext cx="5059705" cy="412056"/>
      </dsp:txXfrm>
    </dsp:sp>
    <dsp:sp modelId="{674CCDE5-ADD8-4E41-A1E7-EE867292ABD6}">
      <dsp:nvSpPr>
        <dsp:cNvPr id="0" name=""/>
        <dsp:cNvSpPr/>
      </dsp:nvSpPr>
      <dsp:spPr>
        <a:xfrm rot="5400000">
          <a:off x="-105378" y="2746438"/>
          <a:ext cx="702521" cy="491764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-5400000">
        <a:off x="1" y="2886941"/>
        <a:ext cx="491764" cy="210757"/>
      </dsp:txXfrm>
    </dsp:sp>
    <dsp:sp modelId="{F17CB29E-2DE2-4587-894B-F391EE52472A}">
      <dsp:nvSpPr>
        <dsp:cNvPr id="0" name=""/>
        <dsp:cNvSpPr/>
      </dsp:nvSpPr>
      <dsp:spPr>
        <a:xfrm rot="5400000">
          <a:off x="2724307" y="328382"/>
          <a:ext cx="616909" cy="50819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baseline="0" dirty="0" smtClean="0"/>
            <a:t>Просматривает наличие пояснительной записки, в </a:t>
          </a:r>
          <a:r>
            <a:rPr lang="ru-RU" sz="1400" b="1" kern="1200" baseline="0" dirty="0" err="1" smtClean="0"/>
            <a:t>т.ч</a:t>
          </a:r>
          <a:r>
            <a:rPr lang="ru-RU" sz="1400" b="1" kern="1200" baseline="0" dirty="0" smtClean="0"/>
            <a:t>. и текстовой ее части и необходимых уточнений в ней по сдаваемым формам</a:t>
          </a:r>
          <a:endParaRPr lang="ru-RU" sz="1400" b="1" kern="1200" dirty="0"/>
        </a:p>
      </dsp:txBody>
      <dsp:txXfrm rot="-5400000">
        <a:off x="491764" y="2591041"/>
        <a:ext cx="5051881" cy="556679"/>
      </dsp:txXfrm>
    </dsp:sp>
    <dsp:sp modelId="{77EFC53D-3041-429F-8EE0-F0CD15F24EFA}">
      <dsp:nvSpPr>
        <dsp:cNvPr id="0" name=""/>
        <dsp:cNvSpPr/>
      </dsp:nvSpPr>
      <dsp:spPr>
        <a:xfrm rot="5400000">
          <a:off x="-105378" y="3367171"/>
          <a:ext cx="702521" cy="491764"/>
        </a:xfrm>
        <a:prstGeom prst="chevron">
          <a:avLst/>
        </a:prstGeom>
        <a:solidFill>
          <a:srgbClr val="7030A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-5400000">
        <a:off x="1" y="3507674"/>
        <a:ext cx="491764" cy="210757"/>
      </dsp:txXfrm>
    </dsp:sp>
    <dsp:sp modelId="{7CC84049-F3A8-4C07-9798-48BE0ED667DB}">
      <dsp:nvSpPr>
        <dsp:cNvPr id="0" name=""/>
        <dsp:cNvSpPr/>
      </dsp:nvSpPr>
      <dsp:spPr>
        <a:xfrm rot="5400000">
          <a:off x="2804443" y="949114"/>
          <a:ext cx="456638" cy="50819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baseline="0" dirty="0" smtClean="0"/>
            <a:t>Осуществляет анализ и обобщение сведений, полученных от УФК по Республике Адыгея и УФК по Астраханской области </a:t>
          </a:r>
          <a:endParaRPr lang="ru-RU" sz="1400" b="1" kern="1200" dirty="0"/>
        </a:p>
      </dsp:txBody>
      <dsp:txXfrm rot="-5400000">
        <a:off x="491765" y="3284084"/>
        <a:ext cx="5059705" cy="412056"/>
      </dsp:txXfrm>
    </dsp:sp>
    <dsp:sp modelId="{D1DA71EB-ECA1-4A07-960D-F1700BAA3219}">
      <dsp:nvSpPr>
        <dsp:cNvPr id="0" name=""/>
        <dsp:cNvSpPr/>
      </dsp:nvSpPr>
      <dsp:spPr>
        <a:xfrm rot="5400000">
          <a:off x="-105378" y="3987903"/>
          <a:ext cx="702521" cy="4917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-5400000">
        <a:off x="1" y="4128406"/>
        <a:ext cx="491764" cy="210757"/>
      </dsp:txXfrm>
    </dsp:sp>
    <dsp:sp modelId="{651F7251-6846-4E7A-8895-1EF6FA206094}">
      <dsp:nvSpPr>
        <dsp:cNvPr id="0" name=""/>
        <dsp:cNvSpPr/>
      </dsp:nvSpPr>
      <dsp:spPr>
        <a:xfrm rot="5400000">
          <a:off x="2804443" y="1569846"/>
          <a:ext cx="456638" cy="50819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baseline="0" dirty="0" smtClean="0"/>
            <a:t>Направляет результаты мониторинга отчетности в центр компетенции</a:t>
          </a:r>
          <a:endParaRPr lang="ru-RU" sz="1400" b="1" kern="1200" dirty="0"/>
        </a:p>
      </dsp:txBody>
      <dsp:txXfrm rot="-5400000">
        <a:off x="491765" y="3904816"/>
        <a:ext cx="5059705" cy="4120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6D6912-154B-4E88-854F-D01665C0BB04}">
      <dsp:nvSpPr>
        <dsp:cNvPr id="0" name=""/>
        <dsp:cNvSpPr/>
      </dsp:nvSpPr>
      <dsp:spPr>
        <a:xfrm rot="5400000">
          <a:off x="-173326" y="174456"/>
          <a:ext cx="1155511" cy="80885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 rot="-5400000">
        <a:off x="1" y="405558"/>
        <a:ext cx="808858" cy="346653"/>
      </dsp:txXfrm>
    </dsp:sp>
    <dsp:sp modelId="{98454643-E37F-4D84-8AFF-A849D3B0B080}">
      <dsp:nvSpPr>
        <dsp:cNvPr id="0" name=""/>
        <dsp:cNvSpPr/>
      </dsp:nvSpPr>
      <dsp:spPr>
        <a:xfrm rot="5400000">
          <a:off x="2448372" y="-1638384"/>
          <a:ext cx="751082" cy="40301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Мониторинг соответствия показателей отчётности субъектов мониторинга показателям кассового обслуживания исполнения федерального бюджета</a:t>
          </a:r>
          <a:endParaRPr lang="ru-RU" sz="1400" b="1" kern="1200" dirty="0"/>
        </a:p>
      </dsp:txBody>
      <dsp:txXfrm rot="-5400000">
        <a:off x="808858" y="37796"/>
        <a:ext cx="3993446" cy="6777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2225B9-9678-4DEB-AE27-77B4DB822E07}">
      <dsp:nvSpPr>
        <dsp:cNvPr id="0" name=""/>
        <dsp:cNvSpPr/>
      </dsp:nvSpPr>
      <dsp:spPr>
        <a:xfrm>
          <a:off x="0" y="0"/>
          <a:ext cx="10789055" cy="8334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К сроку выгрузки отчетности субъекты не получили распоряжения от ГРБС гл.007 Федеральное агентство научных организаций</a:t>
          </a:r>
          <a:endParaRPr lang="ru-RU" sz="1900" kern="1200" dirty="0"/>
        </a:p>
      </dsp:txBody>
      <dsp:txXfrm>
        <a:off x="2241154" y="0"/>
        <a:ext cx="8547900" cy="833437"/>
      </dsp:txXfrm>
    </dsp:sp>
    <dsp:sp modelId="{D56B0CA3-15DB-4605-B4AA-9D8624C94AC9}">
      <dsp:nvSpPr>
        <dsp:cNvPr id="0" name=""/>
        <dsp:cNvSpPr/>
      </dsp:nvSpPr>
      <dsp:spPr>
        <a:xfrm>
          <a:off x="842364" y="83343"/>
          <a:ext cx="639769" cy="66675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667D0DCD-E6EB-4A02-9316-4282D4740BD7}">
      <dsp:nvSpPr>
        <dsp:cNvPr id="0" name=""/>
        <dsp:cNvSpPr/>
      </dsp:nvSpPr>
      <dsp:spPr>
        <a:xfrm>
          <a:off x="0" y="916781"/>
          <a:ext cx="10789055" cy="8334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986775"/>
                <a:satOff val="7962"/>
                <a:lumOff val="1726"/>
                <a:alphaOff val="0"/>
                <a:shade val="51000"/>
                <a:satMod val="130000"/>
              </a:schemeClr>
            </a:gs>
            <a:gs pos="80000">
              <a:schemeClr val="accent5">
                <a:hueOff val="-1986775"/>
                <a:satOff val="7962"/>
                <a:lumOff val="1726"/>
                <a:alphaOff val="0"/>
                <a:shade val="93000"/>
                <a:satMod val="130000"/>
              </a:schemeClr>
            </a:gs>
            <a:gs pos="100000">
              <a:schemeClr val="accent5">
                <a:hueOff val="-1986775"/>
                <a:satOff val="7962"/>
                <a:lumOff val="1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В связи с проверкой и отменой некоторых форм вышестоящей организацией, сроки фактического представления были изменены на более поздний</a:t>
          </a:r>
          <a:endParaRPr lang="ru-RU" sz="1900" kern="1200" dirty="0"/>
        </a:p>
      </dsp:txBody>
      <dsp:txXfrm>
        <a:off x="2241154" y="916781"/>
        <a:ext cx="8547900" cy="833437"/>
      </dsp:txXfrm>
    </dsp:sp>
    <dsp:sp modelId="{08EE66F3-557B-47DE-A6C6-92F2830C60E4}">
      <dsp:nvSpPr>
        <dsp:cNvPr id="0" name=""/>
        <dsp:cNvSpPr/>
      </dsp:nvSpPr>
      <dsp:spPr>
        <a:xfrm>
          <a:off x="852096" y="1000125"/>
          <a:ext cx="620305" cy="66675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BD97A9B-8D7D-49E1-AE9E-E4CEFB069DB3}">
      <dsp:nvSpPr>
        <dsp:cNvPr id="0" name=""/>
        <dsp:cNvSpPr/>
      </dsp:nvSpPr>
      <dsp:spPr>
        <a:xfrm>
          <a:off x="0" y="1833562"/>
          <a:ext cx="10789055" cy="8334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973551"/>
                <a:satOff val="15924"/>
                <a:lumOff val="3451"/>
                <a:alphaOff val="0"/>
                <a:shade val="51000"/>
                <a:satMod val="130000"/>
              </a:schemeClr>
            </a:gs>
            <a:gs pos="80000">
              <a:schemeClr val="accent5">
                <a:hueOff val="-3973551"/>
                <a:satOff val="15924"/>
                <a:lumOff val="3451"/>
                <a:alphaOff val="0"/>
                <a:shade val="93000"/>
                <a:satMod val="130000"/>
              </a:schemeClr>
            </a:gs>
            <a:gs pos="100000">
              <a:schemeClr val="accent5">
                <a:hueOff val="-3973551"/>
                <a:satOff val="15924"/>
                <a:lumOff val="34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Министерство юстиции Российской Федерации гл.318  установили свои сроки представления отчетности </a:t>
          </a:r>
          <a:endParaRPr lang="ru-RU" sz="1900" kern="1200" dirty="0"/>
        </a:p>
      </dsp:txBody>
      <dsp:txXfrm>
        <a:off x="2241154" y="1833562"/>
        <a:ext cx="8547900" cy="833437"/>
      </dsp:txXfrm>
    </dsp:sp>
    <dsp:sp modelId="{C18AA0B3-C94C-43F0-9B68-4B65D596B12C}">
      <dsp:nvSpPr>
        <dsp:cNvPr id="0" name=""/>
        <dsp:cNvSpPr/>
      </dsp:nvSpPr>
      <dsp:spPr>
        <a:xfrm>
          <a:off x="832643" y="1916906"/>
          <a:ext cx="659211" cy="66675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0EBF427-66A8-4516-BCB6-3F7F01157794}">
      <dsp:nvSpPr>
        <dsp:cNvPr id="0" name=""/>
        <dsp:cNvSpPr/>
      </dsp:nvSpPr>
      <dsp:spPr>
        <a:xfrm>
          <a:off x="0" y="2750343"/>
          <a:ext cx="10789055" cy="8334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5960326"/>
                <a:satOff val="23887"/>
                <a:lumOff val="5177"/>
                <a:alphaOff val="0"/>
                <a:shade val="51000"/>
                <a:satMod val="130000"/>
              </a:schemeClr>
            </a:gs>
            <a:gs pos="80000">
              <a:schemeClr val="accent5">
                <a:hueOff val="-5960326"/>
                <a:satOff val="23887"/>
                <a:lumOff val="5177"/>
                <a:alphaOff val="0"/>
                <a:shade val="93000"/>
                <a:satMod val="130000"/>
              </a:schemeClr>
            </a:gs>
            <a:gs pos="100000">
              <a:schemeClr val="accent5">
                <a:hueOff val="-5960326"/>
                <a:satOff val="23887"/>
                <a:lumOff val="51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Проблемы с подключением к интернету </a:t>
          </a:r>
          <a:endParaRPr lang="ru-RU" sz="1900" kern="1200" dirty="0"/>
        </a:p>
      </dsp:txBody>
      <dsp:txXfrm>
        <a:off x="2241154" y="2750343"/>
        <a:ext cx="8547900" cy="833437"/>
      </dsp:txXfrm>
    </dsp:sp>
    <dsp:sp modelId="{BBF2D043-9EFA-4EFB-9A07-E44E42AE2E87}">
      <dsp:nvSpPr>
        <dsp:cNvPr id="0" name=""/>
        <dsp:cNvSpPr/>
      </dsp:nvSpPr>
      <dsp:spPr>
        <a:xfrm>
          <a:off x="842364" y="2833687"/>
          <a:ext cx="639769" cy="66675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4B61481-4394-4E12-97BF-67A54CDC206B}">
      <dsp:nvSpPr>
        <dsp:cNvPr id="0" name=""/>
        <dsp:cNvSpPr/>
      </dsp:nvSpPr>
      <dsp:spPr>
        <a:xfrm>
          <a:off x="0" y="3667125"/>
          <a:ext cx="10789055" cy="833437"/>
        </a:xfrm>
        <a:prstGeom prst="roundRect">
          <a:avLst>
            <a:gd name="adj" fmla="val 10000"/>
          </a:avLst>
        </a:prstGeom>
        <a:solidFill>
          <a:srgbClr val="FA620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Объявление аварии ПУ и ОГИИС «Электронный бюджет» во время сдачи отчетности</a:t>
          </a:r>
          <a:endParaRPr lang="ru-RU" sz="1900" kern="1200" dirty="0"/>
        </a:p>
      </dsp:txBody>
      <dsp:txXfrm>
        <a:off x="2241154" y="3667125"/>
        <a:ext cx="8547900" cy="833437"/>
      </dsp:txXfrm>
    </dsp:sp>
    <dsp:sp modelId="{FCC80C23-8550-479D-865F-60D4A32263C3}">
      <dsp:nvSpPr>
        <dsp:cNvPr id="0" name=""/>
        <dsp:cNvSpPr/>
      </dsp:nvSpPr>
      <dsp:spPr>
        <a:xfrm>
          <a:off x="861828" y="3750468"/>
          <a:ext cx="600842" cy="66675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BD248E2-D05F-492B-A432-6ED1733F2142}">
      <dsp:nvSpPr>
        <dsp:cNvPr id="0" name=""/>
        <dsp:cNvSpPr/>
      </dsp:nvSpPr>
      <dsp:spPr>
        <a:xfrm>
          <a:off x="0" y="4583906"/>
          <a:ext cx="10789055" cy="8334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Проблемы с подписанием отчетных форм, так как не были сделаны своевременно настройки согласования отчетных форм</a:t>
          </a:r>
          <a:endParaRPr lang="ru-RU" sz="1900" kern="1200" dirty="0"/>
        </a:p>
      </dsp:txBody>
      <dsp:txXfrm>
        <a:off x="2241154" y="4583906"/>
        <a:ext cx="8547900" cy="833437"/>
      </dsp:txXfrm>
    </dsp:sp>
    <dsp:sp modelId="{C41096ED-6C2C-4544-8745-9A84D936F8DC}">
      <dsp:nvSpPr>
        <dsp:cNvPr id="0" name=""/>
        <dsp:cNvSpPr/>
      </dsp:nvSpPr>
      <dsp:spPr>
        <a:xfrm>
          <a:off x="842364" y="4701421"/>
          <a:ext cx="639769" cy="66675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8091DF-7119-442A-A0FF-D0689FBB750B}">
      <dsp:nvSpPr>
        <dsp:cNvPr id="0" name=""/>
        <dsp:cNvSpPr/>
      </dsp:nvSpPr>
      <dsp:spPr>
        <a:xfrm>
          <a:off x="0" y="635553"/>
          <a:ext cx="8127999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4DB5CFE-A3A6-4EDF-ABA9-9127B2EBA009}">
      <dsp:nvSpPr>
        <dsp:cNvPr id="0" name=""/>
        <dsp:cNvSpPr/>
      </dsp:nvSpPr>
      <dsp:spPr>
        <a:xfrm>
          <a:off x="406400" y="30393"/>
          <a:ext cx="6325014" cy="1210320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baseline="0" dirty="0" smtClean="0">
              <a:solidFill>
                <a:schemeClr val="bg1"/>
              </a:solidFill>
            </a:rPr>
            <a:t>Нет перечня не представленных форм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465483" y="89476"/>
        <a:ext cx="6206848" cy="1092154"/>
      </dsp:txXfrm>
    </dsp:sp>
    <dsp:sp modelId="{0EA3242C-0684-4B14-B976-3FC214A81EAB}">
      <dsp:nvSpPr>
        <dsp:cNvPr id="0" name=""/>
        <dsp:cNvSpPr/>
      </dsp:nvSpPr>
      <dsp:spPr>
        <a:xfrm>
          <a:off x="0" y="2495313"/>
          <a:ext cx="8127999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DCAA82A-3BF0-43C6-A299-512E99733D75}">
      <dsp:nvSpPr>
        <dsp:cNvPr id="0" name=""/>
        <dsp:cNvSpPr/>
      </dsp:nvSpPr>
      <dsp:spPr>
        <a:xfrm>
          <a:off x="406400" y="1890153"/>
          <a:ext cx="6325014" cy="1210320"/>
        </a:xfrm>
        <a:prstGeom prst="roundRect">
          <a:avLst/>
        </a:prstGeom>
        <a:solidFill>
          <a:srgbClr val="7030A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baseline="0" dirty="0" smtClean="0">
              <a:solidFill>
                <a:schemeClr val="bg1"/>
              </a:solidFill>
            </a:rPr>
            <a:t>Отсутствуют некоторые разделы в текстовой части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465483" y="1949236"/>
        <a:ext cx="6206848" cy="1092154"/>
      </dsp:txXfrm>
    </dsp:sp>
    <dsp:sp modelId="{A463D189-9B31-4B4A-B0C7-84D3D7540EBB}">
      <dsp:nvSpPr>
        <dsp:cNvPr id="0" name=""/>
        <dsp:cNvSpPr/>
      </dsp:nvSpPr>
      <dsp:spPr>
        <a:xfrm>
          <a:off x="0" y="4355073"/>
          <a:ext cx="8127999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2D64EFD-9FD0-4E99-9A39-E5357F47710B}">
      <dsp:nvSpPr>
        <dsp:cNvPr id="0" name=""/>
        <dsp:cNvSpPr/>
      </dsp:nvSpPr>
      <dsp:spPr>
        <a:xfrm>
          <a:off x="406400" y="3749913"/>
          <a:ext cx="6325014" cy="1210320"/>
        </a:xfrm>
        <a:prstGeom prst="roundRect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baseline="0" dirty="0" smtClean="0">
              <a:solidFill>
                <a:schemeClr val="bg1"/>
              </a:solidFill>
            </a:rPr>
            <a:t>Не описаны неточности, обозначенные в контрольных соотношениях, требующие пояснения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465483" y="3808996"/>
        <a:ext cx="6206848" cy="109215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CE3CD2-5406-40B8-A19E-94010ADD6B26}">
      <dsp:nvSpPr>
        <dsp:cNvPr id="0" name=""/>
        <dsp:cNvSpPr/>
      </dsp:nvSpPr>
      <dsp:spPr>
        <a:xfrm rot="10800000">
          <a:off x="1201403" y="4236"/>
          <a:ext cx="8336529" cy="997793"/>
        </a:xfrm>
        <a:prstGeom prst="homePlate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9999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b="1" kern="1200" dirty="0" smtClean="0">
              <a:solidFill>
                <a:schemeClr val="tx1"/>
              </a:solidFill>
              <a:cs typeface="Times New Roman" pitchFamily="18" charset="0"/>
            </a:rPr>
            <a:t>Ошибки в </a:t>
          </a:r>
          <a:r>
            <a:rPr lang="ru-RU" altLang="ru-RU" sz="2000" b="1" kern="1200" dirty="0" err="1" smtClean="0">
              <a:solidFill>
                <a:schemeClr val="tx1"/>
              </a:solidFill>
              <a:cs typeface="Times New Roman" pitchFamily="18" charset="0"/>
            </a:rPr>
            <a:t>междокументальном</a:t>
          </a:r>
          <a:r>
            <a:rPr lang="ru-RU" altLang="ru-RU" sz="2000" b="1" kern="1200" dirty="0" smtClean="0">
              <a:solidFill>
                <a:schemeClr val="tx1"/>
              </a:solidFill>
              <a:cs typeface="Times New Roman" pitchFamily="18" charset="0"/>
            </a:rPr>
            <a:t> контроле форм 0503737 – 0506769 – проверка проводилась не на полном комплекте документов</a:t>
          </a:r>
          <a:endParaRPr lang="ru-RU" sz="2000" kern="1200" dirty="0">
            <a:solidFill>
              <a:schemeClr val="tx1"/>
            </a:solidFill>
          </a:endParaRPr>
        </a:p>
      </dsp:txBody>
      <dsp:txXfrm rot="10800000">
        <a:off x="1450851" y="4236"/>
        <a:ext cx="8087081" cy="997793"/>
      </dsp:txXfrm>
    </dsp:sp>
    <dsp:sp modelId="{D1699600-5541-49B7-A828-055E51C1A4FC}">
      <dsp:nvSpPr>
        <dsp:cNvPr id="0" name=""/>
        <dsp:cNvSpPr/>
      </dsp:nvSpPr>
      <dsp:spPr>
        <a:xfrm>
          <a:off x="259083" y="97275"/>
          <a:ext cx="997793" cy="94789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rgbClr val="FF0000"/>
          </a:solidFill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3CFBFD-8BA6-4D26-8A87-7FC046CFCCD0}">
      <dsp:nvSpPr>
        <dsp:cNvPr id="0" name=""/>
        <dsp:cNvSpPr/>
      </dsp:nvSpPr>
      <dsp:spPr>
        <a:xfrm rot="10800000">
          <a:off x="1206259" y="1299878"/>
          <a:ext cx="8385235" cy="997793"/>
        </a:xfrm>
        <a:prstGeom prst="homePlate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9999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Контроли проводились на пустых отчётах (БЕЗ ПОКАЗАТЕЛЕЙ). Такие отчёты необходимо сразу переводить в статус «Показатели отсутствуют»</a:t>
          </a:r>
          <a:endParaRPr lang="ru-RU" sz="2000" b="1" kern="1200" dirty="0">
            <a:solidFill>
              <a:schemeClr val="tx1"/>
            </a:solidFill>
          </a:endParaRPr>
        </a:p>
      </dsp:txBody>
      <dsp:txXfrm rot="10800000">
        <a:off x="1455707" y="1299878"/>
        <a:ext cx="8135787" cy="997793"/>
      </dsp:txXfrm>
    </dsp:sp>
    <dsp:sp modelId="{5138B60B-CDEF-4948-87FF-7922B13942BA}">
      <dsp:nvSpPr>
        <dsp:cNvPr id="0" name=""/>
        <dsp:cNvSpPr/>
      </dsp:nvSpPr>
      <dsp:spPr>
        <a:xfrm>
          <a:off x="249355" y="1338792"/>
          <a:ext cx="997793" cy="99779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rgbClr val="FA6204"/>
          </a:solidFill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52E57E-D798-4942-A3CC-2E5303E6FA60}">
      <dsp:nvSpPr>
        <dsp:cNvPr id="0" name=""/>
        <dsp:cNvSpPr/>
      </dsp:nvSpPr>
      <dsp:spPr>
        <a:xfrm rot="10800000">
          <a:off x="1191726" y="2595520"/>
          <a:ext cx="8414301" cy="997793"/>
        </a:xfrm>
        <a:prstGeom prst="homePlate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9999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Главный бухгалтер и руководитель должны утверждать отчёты с использованием ЭП, а не согласовывать.</a:t>
          </a:r>
          <a:endParaRPr lang="ru-RU" sz="2000" b="1" kern="1200" dirty="0">
            <a:solidFill>
              <a:schemeClr val="tx1"/>
            </a:solidFill>
          </a:endParaRPr>
        </a:p>
      </dsp:txBody>
      <dsp:txXfrm rot="10800000">
        <a:off x="1441174" y="2595520"/>
        <a:ext cx="8164853" cy="997793"/>
      </dsp:txXfrm>
    </dsp:sp>
    <dsp:sp modelId="{906795CA-ECD8-4BF8-9C68-8B50C775D08C}">
      <dsp:nvSpPr>
        <dsp:cNvPr id="0" name=""/>
        <dsp:cNvSpPr/>
      </dsp:nvSpPr>
      <dsp:spPr>
        <a:xfrm>
          <a:off x="210441" y="2624706"/>
          <a:ext cx="997793" cy="99779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2">
              <a:lumMod val="60000"/>
              <a:lumOff val="40000"/>
            </a:schemeClr>
          </a:solidFill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195C9B-4D1F-45CA-B8B4-96F553309386}">
      <dsp:nvSpPr>
        <dsp:cNvPr id="0" name=""/>
        <dsp:cNvSpPr/>
      </dsp:nvSpPr>
      <dsp:spPr>
        <a:xfrm rot="10800000">
          <a:off x="1264714" y="3891163"/>
          <a:ext cx="8268326" cy="997793"/>
        </a:xfrm>
        <a:prstGeom prst="homePlate">
          <a:avLst/>
        </a:prstGeom>
        <a:solidFill>
          <a:schemeClr val="accent3">
            <a:lumMod val="60000"/>
            <a:lumOff val="40000"/>
          </a:schemeClr>
        </a:solidFill>
        <a:ln>
          <a:solidFill>
            <a:schemeClr val="accent3">
              <a:lumMod val="60000"/>
              <a:lumOff val="4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9999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b="1" kern="1200" dirty="0" smtClean="0">
              <a:solidFill>
                <a:schemeClr val="tx1"/>
              </a:solidFill>
              <a:cs typeface="Times New Roman" pitchFamily="18" charset="0"/>
            </a:rPr>
            <a:t>При смене сертификата не сообщалось в </a:t>
          </a:r>
          <a:r>
            <a:rPr lang="ru-RU" altLang="ru-RU" sz="2000" b="1" kern="1200" dirty="0" err="1" smtClean="0">
              <a:solidFill>
                <a:schemeClr val="tx1"/>
              </a:solidFill>
              <a:cs typeface="Times New Roman" pitchFamily="18" charset="0"/>
            </a:rPr>
            <a:t>териториальные</a:t>
          </a:r>
          <a:r>
            <a:rPr lang="ru-RU" altLang="ru-RU" sz="2000" b="1" kern="1200" dirty="0" smtClean="0">
              <a:solidFill>
                <a:schemeClr val="tx1"/>
              </a:solidFill>
              <a:cs typeface="Times New Roman" pitchFamily="18" charset="0"/>
            </a:rPr>
            <a:t> отделы и </a:t>
          </a:r>
          <a:r>
            <a:rPr lang="ru-RU" altLang="ru-RU" sz="2000" b="1" kern="1200" dirty="0" err="1" smtClean="0">
              <a:solidFill>
                <a:schemeClr val="tx1"/>
              </a:solidFill>
              <a:cs typeface="Times New Roman" pitchFamily="18" charset="0"/>
            </a:rPr>
            <a:t>ОРСиБИ</a:t>
          </a:r>
          <a:r>
            <a:rPr lang="ru-RU" altLang="ru-RU" sz="2000" b="1" kern="1200" dirty="0" smtClean="0">
              <a:solidFill>
                <a:schemeClr val="tx1"/>
              </a:solidFill>
              <a:cs typeface="Times New Roman" pitchFamily="18" charset="0"/>
            </a:rPr>
            <a:t> Управления о необходимости привязать к учётной записи в Электронном бюджете</a:t>
          </a:r>
          <a:endParaRPr lang="ru-RU" sz="2000" b="1" kern="1200" dirty="0">
            <a:solidFill>
              <a:schemeClr val="tx1"/>
            </a:solidFill>
          </a:endParaRPr>
        </a:p>
      </dsp:txBody>
      <dsp:txXfrm rot="10800000">
        <a:off x="1514162" y="3891163"/>
        <a:ext cx="8018878" cy="997793"/>
      </dsp:txXfrm>
    </dsp:sp>
    <dsp:sp modelId="{78DC07D2-DD77-4E7D-B2D8-4BC40862758F}">
      <dsp:nvSpPr>
        <dsp:cNvPr id="0" name=""/>
        <dsp:cNvSpPr/>
      </dsp:nvSpPr>
      <dsp:spPr>
        <a:xfrm>
          <a:off x="307726" y="3895399"/>
          <a:ext cx="997793" cy="99779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3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78F433-E3C7-4CFF-B3DD-118789FCD6E9}">
      <dsp:nvSpPr>
        <dsp:cNvPr id="0" name=""/>
        <dsp:cNvSpPr/>
      </dsp:nvSpPr>
      <dsp:spPr>
        <a:xfrm>
          <a:off x="-5205422" y="-834988"/>
          <a:ext cx="6225142" cy="6225142"/>
        </a:xfrm>
        <a:prstGeom prst="blockArc">
          <a:avLst>
            <a:gd name="adj1" fmla="val 18900000"/>
            <a:gd name="adj2" fmla="val 2700000"/>
            <a:gd name="adj3" fmla="val 347"/>
          </a:avLst>
        </a:pr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2076A8-C34F-47E1-A3F2-96D613A9B464}">
      <dsp:nvSpPr>
        <dsp:cNvPr id="0" name=""/>
        <dsp:cNvSpPr/>
      </dsp:nvSpPr>
      <dsp:spPr>
        <a:xfrm>
          <a:off x="522266" y="355475"/>
          <a:ext cx="8598317" cy="711320"/>
        </a:xfrm>
        <a:prstGeom prst="rect">
          <a:avLst/>
        </a:prstGeom>
        <a:solidFill>
          <a:schemeClr val="bg1">
            <a:lumMod val="9500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64611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частое «зависание» подсистемы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2266" y="355475"/>
        <a:ext cx="8598317" cy="711320"/>
      </dsp:txXfrm>
    </dsp:sp>
    <dsp:sp modelId="{CA1F1D11-9C01-4414-A2AC-737FF2413FB8}">
      <dsp:nvSpPr>
        <dsp:cNvPr id="0" name=""/>
        <dsp:cNvSpPr/>
      </dsp:nvSpPr>
      <dsp:spPr>
        <a:xfrm>
          <a:off x="77690" y="266560"/>
          <a:ext cx="889150" cy="88915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 l="-6000" r="-6000"/>
          </a:stretch>
        </a:blip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2D384F-02E4-4B13-A3D2-0BBEF7CEB595}">
      <dsp:nvSpPr>
        <dsp:cNvPr id="0" name=""/>
        <dsp:cNvSpPr/>
      </dsp:nvSpPr>
      <dsp:spPr>
        <a:xfrm>
          <a:off x="930082" y="1422640"/>
          <a:ext cx="8190501" cy="711320"/>
        </a:xfrm>
        <a:prstGeom prst="rect">
          <a:avLst/>
        </a:prstGeom>
        <a:solidFill>
          <a:schemeClr val="bg1">
            <a:lumMod val="9500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64611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технические сбои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30082" y="1422640"/>
        <a:ext cx="8190501" cy="711320"/>
      </dsp:txXfrm>
    </dsp:sp>
    <dsp:sp modelId="{85DA6AA6-6EAF-4655-97E9-CFECCED5ED4A}">
      <dsp:nvSpPr>
        <dsp:cNvPr id="0" name=""/>
        <dsp:cNvSpPr/>
      </dsp:nvSpPr>
      <dsp:spPr>
        <a:xfrm>
          <a:off x="485507" y="1333725"/>
          <a:ext cx="889150" cy="88915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 l="-6000" r="-6000"/>
          </a:stretch>
        </a:blip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3ECAA7-D0C9-415D-BF1E-05E0F612ACBA}">
      <dsp:nvSpPr>
        <dsp:cNvPr id="0" name=""/>
        <dsp:cNvSpPr/>
      </dsp:nvSpPr>
      <dsp:spPr>
        <a:xfrm>
          <a:off x="930082" y="2489806"/>
          <a:ext cx="8190501" cy="711320"/>
        </a:xfrm>
        <a:prstGeom prst="rect">
          <a:avLst/>
        </a:prstGeom>
        <a:solidFill>
          <a:schemeClr val="bg1">
            <a:lumMod val="9500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64611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отсутствие возможности утверждать несколько форм отчетности одновременно, при этом требуется постоянная перезагрузка подсистемы, что существенно увеличивает время работы в подсистеме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30082" y="2489806"/>
        <a:ext cx="8190501" cy="711320"/>
      </dsp:txXfrm>
    </dsp:sp>
    <dsp:sp modelId="{857E1F90-D253-41A5-AE9A-5E6E56553A1A}">
      <dsp:nvSpPr>
        <dsp:cNvPr id="0" name=""/>
        <dsp:cNvSpPr/>
      </dsp:nvSpPr>
      <dsp:spPr>
        <a:xfrm>
          <a:off x="485507" y="2400891"/>
          <a:ext cx="889150" cy="88915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 l="-6000" r="-6000"/>
          </a:stretch>
        </a:blip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5C3342-ED11-49F3-81C3-74E56EC31E0C}">
      <dsp:nvSpPr>
        <dsp:cNvPr id="0" name=""/>
        <dsp:cNvSpPr/>
      </dsp:nvSpPr>
      <dsp:spPr>
        <a:xfrm>
          <a:off x="522266" y="3556971"/>
          <a:ext cx="8598317" cy="711320"/>
        </a:xfrm>
        <a:prstGeom prst="rect">
          <a:avLst/>
        </a:prstGeom>
        <a:solidFill>
          <a:schemeClr val="bg1">
            <a:lumMod val="9500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64611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не корректная работа контрольных соотношений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2266" y="3556971"/>
        <a:ext cx="8598317" cy="711320"/>
      </dsp:txXfrm>
    </dsp:sp>
    <dsp:sp modelId="{91BBF3E3-8614-4993-B88E-A9EBE0A62C6B}">
      <dsp:nvSpPr>
        <dsp:cNvPr id="0" name=""/>
        <dsp:cNvSpPr/>
      </dsp:nvSpPr>
      <dsp:spPr>
        <a:xfrm>
          <a:off x="77690" y="3468056"/>
          <a:ext cx="889150" cy="889150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 l="-6000" r="-6000"/>
          </a:stretch>
        </a:blip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08" tIns="45703" rIns="91408" bIns="45703" rtlCol="0"/>
          <a:lstStyle>
            <a:lvl1pPr algn="l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08" tIns="45703" rIns="91408" bIns="45703" rtlCol="0"/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A33A83F5-5422-4D84-B18B-338A7D97B82C}" type="datetimeFigureOut">
              <a:rPr lang="ru-RU"/>
              <a:pPr>
                <a:defRPr/>
              </a:pPr>
              <a:t>12.01.2018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8" tIns="45703" rIns="91408" bIns="45703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08" tIns="45703" rIns="91408" bIns="45703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08" tIns="45703" rIns="91408" bIns="45703" rtlCol="0" anchor="b"/>
          <a:lstStyle>
            <a:lvl1pPr algn="l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08" tIns="45703" rIns="91408" bIns="4570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9163B17-E008-41CA-82FE-3B08521F76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313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566985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163B17-E008-41CA-82FE-3B08521F764E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6266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23659" y="116632"/>
            <a:ext cx="7680853" cy="504056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6F575-C13E-4E51-9A2D-CA3708B36908}" type="datetime1">
              <a:rPr lang="ru-RU" smtClean="0"/>
              <a:pPr>
                <a:defRPr/>
              </a:pPr>
              <a:t>12.01.2018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9BE37-F438-4066-8E60-F56DB53A4B5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401D3-5F8B-485B-890F-9216B1158E00}" type="datetime1">
              <a:rPr lang="ru-RU" smtClean="0"/>
              <a:pPr>
                <a:defRPr/>
              </a:pPr>
              <a:t>12.01.2018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AEE1E-6A9D-4DF6-AE0F-0EB662C7AEE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1175A-5B6F-4A1E-ACBF-2B33A0D842B2}" type="datetime1">
              <a:rPr lang="ru-RU" smtClean="0"/>
              <a:pPr>
                <a:defRPr/>
              </a:pPr>
              <a:t>12.01.2018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82C37-B6DA-4A20-BC1C-8CE8DDB2646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10FD8-9FC8-410C-97FE-CF54AE77E736}" type="datetime1">
              <a:rPr lang="ru-RU" smtClean="0"/>
              <a:pPr>
                <a:defRPr/>
              </a:pPr>
              <a:t>12.01.2018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AC401-7FEE-40CB-90EB-28CC8AC7720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675A6-DB2B-4496-97C3-EFD90B679269}" type="datetime1">
              <a:rPr lang="ru-RU" smtClean="0"/>
              <a:pPr>
                <a:defRPr/>
              </a:pPr>
              <a:t>12.01.2018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8AEDF-ED4D-4031-B412-55C258614D7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DDE0C-4D69-4599-B0C0-DBE4A8A9F44E}" type="datetime1">
              <a:rPr lang="ru-RU" smtClean="0"/>
              <a:pPr>
                <a:defRPr/>
              </a:pPr>
              <a:t>12.01.2018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AAE69-6339-40AE-A249-A6659218D41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B2DD5-254A-4BCC-A24E-A1E6A921BC54}" type="datetime1">
              <a:rPr lang="ru-RU" smtClean="0"/>
              <a:pPr>
                <a:defRPr/>
              </a:pPr>
              <a:t>12.01.2018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66927-CD47-4A2B-AC69-A1D8430FD3D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2D1BF-6F67-4785-8030-8B9B12EBCE71}" type="datetime1">
              <a:rPr lang="ru-RU" smtClean="0"/>
              <a:pPr>
                <a:defRPr/>
              </a:pPr>
              <a:t>12.01.2018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28A3-1449-4C97-AD89-4FD0D800A0D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867AB-95B7-404C-BDC2-04D8EE944D95}" type="datetime1">
              <a:rPr lang="ru-RU" smtClean="0"/>
              <a:pPr>
                <a:defRPr/>
              </a:pPr>
              <a:t>12.01.2018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CD840-E929-41F8-B399-1E0BCA0730E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E3C7D-7C39-4417-B4DE-F7DF1260846F}" type="datetime1">
              <a:rPr lang="ru-RU" smtClean="0"/>
              <a:pPr>
                <a:defRPr/>
              </a:pPr>
              <a:t>12.01.2018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E2BF0-FE07-4BB5-808E-F59698445B2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1C92F-3E02-403C-A130-4D581DD9DB6C}" type="datetime1">
              <a:rPr lang="ru-RU" smtClean="0"/>
              <a:pPr>
                <a:defRPr/>
              </a:pPr>
              <a:t>12.01.2018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2CD55-9F7C-46E1-B66D-89A200826DF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6" descr="Shablon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 bwMode="auto">
          <a:xfrm>
            <a:off x="3024717" y="115889"/>
            <a:ext cx="7679267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FF6F575-C13E-4E51-9A2D-CA3708B36908}" type="datetime1">
              <a:rPr lang="ru-RU" smtClean="0"/>
              <a:pPr>
                <a:defRPr/>
              </a:pPr>
              <a:t>12.01.2018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DE9BE37-F438-4066-8E60-F56DB53A4B5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ru-RU" sz="2400" b="1" kern="1200" dirty="0">
          <a:solidFill>
            <a:srgbClr val="00449E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824385" y="2305879"/>
            <a:ext cx="10506974" cy="52322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ru-RU" alt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204049" y="1283693"/>
            <a:ext cx="7772400" cy="102218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ru-RU" sz="2400" b="1" kern="1200" dirty="0">
                <a:solidFill>
                  <a:srgbClr val="00449E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E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E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E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E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E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E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E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E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800" dirty="0" smtClean="0"/>
              <a:t>ПЕРЕЧЕНЬ СУБЪЕКТОВ МОНИТОРИНГА БЮДЖЕТНОЙ (БУХГАЛТЕРСКОЙ) ОТЧЁТНОСТИ 3 КВАРТАЛ</a:t>
            </a:r>
          </a:p>
          <a:p>
            <a:pPr algn="ctr"/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425148" y="0"/>
            <a:ext cx="83886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Управление Федерального казначейства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По Краснодарскому краю</a:t>
            </a:r>
            <a:endParaRPr lang="ru-RU" sz="2800" b="1" dirty="0">
              <a:solidFill>
                <a:srgbClr val="0070C0"/>
              </a:solidFill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8877414"/>
              </p:ext>
            </p:extLst>
          </p:nvPr>
        </p:nvGraphicFramePr>
        <p:xfrm>
          <a:off x="1768415" y="2408464"/>
          <a:ext cx="9045359" cy="3531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422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23659" y="291730"/>
            <a:ext cx="7680853" cy="50405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Управление Федерального казначейства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по Краснодарскому кра</a:t>
            </a:r>
            <a:r>
              <a:rPr lang="ru-RU" dirty="0">
                <a:solidFill>
                  <a:srgbClr val="0070C0"/>
                </a:solidFill>
              </a:rPr>
              <a:t>ю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E9BE37-F438-4066-8E60-F56DB53A4B5A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189942" y="1484784"/>
            <a:ext cx="2660262" cy="452431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Основными замечаниями субъектов отчетности по работе подсистемы «Учет и отчетность» ГИИС «Электронный бюджет</a:t>
            </a:r>
            <a:r>
              <a:rPr lang="ru-RU" sz="2400" dirty="0" smtClean="0"/>
              <a:t>» по результатам анкетирования</a:t>
            </a:r>
            <a:endParaRPr lang="ru-RU" sz="2400" dirty="0"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270507515"/>
              </p:ext>
            </p:extLst>
          </p:nvPr>
        </p:nvGraphicFramePr>
        <p:xfrm>
          <a:off x="2850204" y="1385332"/>
          <a:ext cx="9184611" cy="46237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257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52842" y="282002"/>
            <a:ext cx="7680853" cy="504056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Управление Федерального казначейства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по Краснодарскому краю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E9BE37-F438-4066-8E60-F56DB53A4B5A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140" y="1050587"/>
            <a:ext cx="10408596" cy="5223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624059" y="5165387"/>
            <a:ext cx="74523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702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Управление Федерального казначейства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по Краснодарскому краю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E9BE37-F438-4066-8E60-F56DB53A4B5A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  <p:sp>
        <p:nvSpPr>
          <p:cNvPr id="6" name="Объект 5"/>
          <p:cNvSpPr txBox="1">
            <a:spLocks noGrp="1"/>
          </p:cNvSpPr>
          <p:nvPr>
            <p:ph idx="1"/>
          </p:nvPr>
        </p:nvSpPr>
        <p:spPr>
          <a:xfrm>
            <a:off x="2529191" y="1600201"/>
            <a:ext cx="6566171" cy="646331"/>
          </a:xfrm>
          <a:prstGeom prst="rect">
            <a:avLst/>
          </a:prstGeom>
          <a:solidFill>
            <a:srgbClr val="A7A9AC"/>
          </a:solidFill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1800" b="1" dirty="0" smtClean="0">
                <a:ln w="0"/>
                <a:solidFill>
                  <a:schemeClr val="bg1"/>
                </a:solidFill>
                <a:latin typeface="Open Sans Condensed Light"/>
                <a:cs typeface="Times New Roman" pitchFamily="18" charset="0"/>
              </a:rPr>
              <a:t>Организация работы с клиентами  в УФК по Краснодарскому краю</a:t>
            </a:r>
            <a:endParaRPr lang="ru-RU" sz="1800" b="1" dirty="0">
              <a:ln w="0"/>
              <a:solidFill>
                <a:schemeClr val="bg1"/>
              </a:solidFill>
              <a:latin typeface="Open Sans Condensed Light"/>
              <a:cs typeface="Times New Roman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A5B4FFEA-9AC0-40BB-9BBE-E7259F4320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115" y="2283659"/>
            <a:ext cx="2237784" cy="37240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20598" y="2354621"/>
            <a:ext cx="5147147" cy="954107"/>
          </a:xfrm>
          <a:prstGeom prst="rect">
            <a:avLst/>
          </a:prstGeom>
          <a:gradFill>
            <a:gsLst>
              <a:gs pos="100000">
                <a:srgbClr val="DA645A">
                  <a:lumMod val="80000"/>
                  <a:lumOff val="20000"/>
                </a:srgbClr>
              </a:gs>
              <a:gs pos="100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  <a:ln w="15875"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 Condensed Light"/>
                <a:cs typeface="Times New Roman" pitchFamily="18" charset="0"/>
              </a:rPr>
              <a:t>Организована рабочая группа по оказанию консультативной и технической помощи организациям по подключению и работе в Подсистеме «Учет и отчетность» </a:t>
            </a:r>
            <a:r>
              <a:rPr lang="ru-RU" sz="1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 Condensed Light"/>
                <a:cs typeface="Times New Roman" pitchFamily="18" charset="0"/>
              </a:rPr>
              <a:t>ГИИС «</a:t>
            </a:r>
            <a:r>
              <a:rPr lang="ru-RU" sz="1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 Condensed Light"/>
                <a:cs typeface="Times New Roman" pitchFamily="18" charset="0"/>
              </a:rPr>
              <a:t>Электронный бюджет»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5582" y="2976113"/>
            <a:ext cx="3742376" cy="738664"/>
          </a:xfrm>
          <a:prstGeom prst="rect">
            <a:avLst/>
          </a:prstGeom>
          <a:gradFill>
            <a:gsLst>
              <a:gs pos="100000">
                <a:srgbClr val="7EB99F"/>
              </a:gs>
              <a:gs pos="92000">
                <a:srgbClr val="5EA887">
                  <a:lumMod val="80000"/>
                  <a:lumOff val="20000"/>
                </a:srgbClr>
              </a:gs>
            </a:gsLst>
          </a:gradFill>
          <a:ln w="15875"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 Condensed Light"/>
                <a:cs typeface="Times New Roman" pitchFamily="18" charset="0"/>
              </a:rPr>
              <a:t>За </a:t>
            </a:r>
            <a:r>
              <a:rPr lang="ru-RU" sz="1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 Condensed Light"/>
                <a:cs typeface="Times New Roman" pitchFamily="18" charset="0"/>
              </a:rPr>
              <a:t>сотрудниками отдела </a:t>
            </a:r>
            <a:r>
              <a:rPr lang="ru-RU" sz="1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 Condensed Light"/>
                <a:cs typeface="Times New Roman" pitchFamily="18" charset="0"/>
              </a:rPr>
              <a:t>централизованной </a:t>
            </a:r>
            <a:r>
              <a:rPr lang="ru-RU" sz="1400" b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 Condensed Light"/>
                <a:cs typeface="Times New Roman" pitchFamily="18" charset="0"/>
              </a:rPr>
              <a:t>бухгалтерии </a:t>
            </a:r>
            <a:r>
              <a:rPr lang="ru-RU" sz="1400" b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 Condensed Light"/>
                <a:cs typeface="Times New Roman" pitchFamily="18" charset="0"/>
              </a:rPr>
              <a:t>ТОФК </a:t>
            </a:r>
            <a:r>
              <a:rPr lang="ru-RU" sz="1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 Condensed Light"/>
                <a:cs typeface="Times New Roman" pitchFamily="18" charset="0"/>
              </a:rPr>
              <a:t>закреплено курирование </a:t>
            </a:r>
            <a:r>
              <a:rPr lang="ru-RU" sz="1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 Condensed Light"/>
                <a:cs typeface="Times New Roman" pitchFamily="18" charset="0"/>
              </a:rPr>
              <a:t>организаций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20599" y="3753140"/>
            <a:ext cx="5147146" cy="1077218"/>
          </a:xfrm>
          <a:prstGeom prst="rect">
            <a:avLst/>
          </a:prstGeom>
          <a:gradFill>
            <a:gsLst>
              <a:gs pos="100000">
                <a:srgbClr val="937383"/>
              </a:gs>
              <a:gs pos="100000">
                <a:srgbClr val="715764"/>
              </a:gs>
              <a:gs pos="85000">
                <a:srgbClr val="715764">
                  <a:lumMod val="80000"/>
                  <a:lumOff val="20000"/>
                </a:srgbClr>
              </a:gs>
            </a:gsLst>
          </a:gradFill>
          <a:ln w="15875"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По вопросам обновлений и изменений в подсистеме </a:t>
            </a:r>
            <a:r>
              <a:rPr lang="ru-RU" sz="1600" b="1" dirty="0">
                <a:solidFill>
                  <a:schemeClr val="bg1"/>
                </a:solidFill>
              </a:rPr>
              <a:t>«Учет и отчетность» </a:t>
            </a:r>
            <a:r>
              <a:rPr lang="ru-RU" sz="1600" b="1" dirty="0" smtClean="0">
                <a:solidFill>
                  <a:schemeClr val="bg1"/>
                </a:solidFill>
              </a:rPr>
              <a:t>ГИИЧС «Электронный бюджет» проводятся систематически е совещания с организациями</a:t>
            </a:r>
            <a:endParaRPr lang="ru-RU" sz="16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 Condensed Light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2" y="4402559"/>
            <a:ext cx="3858456" cy="1077218"/>
          </a:xfrm>
          <a:prstGeom prst="rect">
            <a:avLst/>
          </a:prstGeom>
          <a:gradFill>
            <a:gsLst>
              <a:gs pos="55000">
                <a:srgbClr val="EEA518">
                  <a:lumMod val="80000"/>
                  <a:lumOff val="20000"/>
                </a:srgbClr>
              </a:gs>
              <a:gs pos="73000">
                <a:srgbClr val="FFC000">
                  <a:lumMod val="80000"/>
                  <a:lumOff val="20000"/>
                </a:srgbClr>
              </a:gs>
            </a:gsLst>
          </a:gradFill>
          <a:ln w="15875"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600" b="1" dirty="0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 Condensed Light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 Condensed Light"/>
                <a:cs typeface="Times New Roman" pitchFamily="18" charset="0"/>
              </a:rPr>
              <a:t>Направляются разъяснительные и оповестительные письма</a:t>
            </a:r>
          </a:p>
          <a:p>
            <a:pPr algn="ctr"/>
            <a:endParaRPr lang="ru-RU" sz="16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 Condensed Light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0599" y="5124651"/>
            <a:ext cx="5147146" cy="830997"/>
          </a:xfrm>
          <a:prstGeom prst="rect">
            <a:avLst/>
          </a:prstGeom>
          <a:gradFill>
            <a:gsLst>
              <a:gs pos="0">
                <a:srgbClr val="EEA518">
                  <a:lumMod val="80000"/>
                  <a:lumOff val="20000"/>
                </a:srgbClr>
              </a:gs>
              <a:gs pos="0">
                <a:srgbClr val="00746A"/>
              </a:gs>
            </a:gsLst>
          </a:gradFill>
          <a:ln w="15875"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600" b="1" dirty="0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 Condensed Light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 Condensed Light"/>
                <a:cs typeface="Times New Roman" pitchFamily="18" charset="0"/>
              </a:rPr>
              <a:t>Осуществляются консультации по телефону</a:t>
            </a:r>
            <a:endParaRPr lang="ru-RU" sz="16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 Condensed Light"/>
              <a:cs typeface="Times New Roman" pitchFamily="18" charset="0"/>
            </a:endParaRPr>
          </a:p>
          <a:p>
            <a:pPr algn="ctr"/>
            <a:endParaRPr lang="ru-RU" sz="16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 Condensed Ligh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22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Распределение действий и процедур в ходе мониторинга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599872" y="1118681"/>
            <a:ext cx="5384800" cy="4667015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Отдел централизованной бухгалтерии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6721813" y="1050588"/>
            <a:ext cx="4880042" cy="470592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Отдел бюджетного учёта и отчётности по операциям  бюджетов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2D7218-78D7-419F-A700-B2320ABE45CD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749247053"/>
              </p:ext>
            </p:extLst>
          </p:nvPr>
        </p:nvGraphicFramePr>
        <p:xfrm>
          <a:off x="739490" y="1673158"/>
          <a:ext cx="5573761" cy="4601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600514207"/>
              </p:ext>
            </p:extLst>
          </p:nvPr>
        </p:nvGraphicFramePr>
        <p:xfrm>
          <a:off x="6624536" y="1935624"/>
          <a:ext cx="4838970" cy="11577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Picture 6" descr="Картинки по запросу знак плюс с человечком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214783" y="4848863"/>
            <a:ext cx="1374646" cy="11547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232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23659" y="116631"/>
            <a:ext cx="7680853" cy="95341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Анализ </a:t>
            </a:r>
            <a:r>
              <a:rPr lang="ru-RU" dirty="0">
                <a:solidFill>
                  <a:srgbClr val="0070C0"/>
                </a:solidFill>
              </a:rPr>
              <a:t>мониторинга информации представленной за 3-квартал 2017 года в подсистеме «Учет и отчетность» ГИИС «Электронный бюджет»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E9BE37-F438-4066-8E60-F56DB53A4B5A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4549066"/>
              </p:ext>
            </p:extLst>
          </p:nvPr>
        </p:nvGraphicFramePr>
        <p:xfrm>
          <a:off x="1566153" y="1580744"/>
          <a:ext cx="9649838" cy="3905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85477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23659" y="116631"/>
            <a:ext cx="7680853" cy="817223"/>
          </a:xfrm>
        </p:spPr>
        <p:txBody>
          <a:bodyPr/>
          <a:lstStyle/>
          <a:p>
            <a:pPr lvl="0" algn="ctr"/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Причины несвоевременного представления отчетности в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Подсистему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E9BE37-F438-4066-8E60-F56DB53A4B5A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82362816"/>
              </p:ext>
            </p:extLst>
          </p:nvPr>
        </p:nvGraphicFramePr>
        <p:xfrm>
          <a:off x="777131" y="982313"/>
          <a:ext cx="1078905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12784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Нарушения при составлении пояснительных записок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E9BE37-F438-4066-8E60-F56DB53A4B5A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559919059"/>
              </p:ext>
            </p:extLst>
          </p:nvPr>
        </p:nvGraphicFramePr>
        <p:xfrm>
          <a:off x="2032000" y="1021224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2526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</a:rPr>
              <a:t>Управление Федерального казначейства 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по Краснодарскому краю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E9BE37-F438-4066-8E60-F56DB53A4B5A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82885" y="1659285"/>
            <a:ext cx="934828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При анализе отчетности установлены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pPr algn="ctr"/>
            <a:endParaRPr lang="ru-RU" sz="12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Ошибки при заполнении форм:</a:t>
            </a:r>
          </a:p>
          <a:p>
            <a:pPr marL="742950" lvl="1" indent="-285750" algn="ctr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0503125</a:t>
            </a:r>
          </a:p>
          <a:p>
            <a:pPr marL="742950" lvl="1" indent="-285750" algn="ctr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0503725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742950" lvl="1" indent="-285750" algn="ctr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0503128</a:t>
            </a:r>
          </a:p>
          <a:p>
            <a:pPr marL="742950" lvl="1" indent="-285750" algn="ctr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0503738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742950" lvl="1" indent="-285750" algn="ctr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0503769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742950" lvl="1" indent="-285750" algn="ctr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0503164 </a:t>
            </a:r>
          </a:p>
        </p:txBody>
      </p:sp>
    </p:spTree>
    <p:extLst>
      <p:ext uri="{BB962C8B-B14F-4D97-AF65-F5344CB8AC3E}">
        <p14:creationId xmlns:p14="http://schemas.microsoft.com/office/powerpoint/2010/main" val="3900985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Типичные ошибки в работе субъектов отчётности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E9BE37-F438-4066-8E60-F56DB53A4B5A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66019708"/>
              </p:ext>
            </p:extLst>
          </p:nvPr>
        </p:nvGraphicFramePr>
        <p:xfrm>
          <a:off x="1040859" y="1254867"/>
          <a:ext cx="10739336" cy="48931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5520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Управление Федерального казначейства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по Краснодарскому краю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09600" y="992221"/>
            <a:ext cx="10972800" cy="1303507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/>
              <a:t>Анализ проводимого анкетирования субъектов отчетности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/>
              <a:t>по работе подсистемы «Учет и отчетность» ГИИС «Электронный бюджет</a:t>
            </a:r>
            <a:r>
              <a:rPr lang="ru-RU" sz="2800" b="1" dirty="0" smtClean="0"/>
              <a:t>»</a:t>
            </a:r>
            <a:endParaRPr lang="ru-RU" sz="28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E9BE37-F438-4066-8E60-F56DB53A4B5A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8500665"/>
              </p:ext>
            </p:extLst>
          </p:nvPr>
        </p:nvGraphicFramePr>
        <p:xfrm>
          <a:off x="612843" y="2368684"/>
          <a:ext cx="11040893" cy="3740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226770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20670</TotalTime>
  <Words>544</Words>
  <Application>Microsoft Office PowerPoint</Application>
  <PresentationFormat>Произвольный</PresentationFormat>
  <Paragraphs>79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Тема1</vt:lpstr>
      <vt:lpstr>Презентация PowerPoint</vt:lpstr>
      <vt:lpstr>Управление Федерального казначейства  по Краснодарскому краю</vt:lpstr>
      <vt:lpstr>Распределение действий и процедур в ходе мониторинга</vt:lpstr>
      <vt:lpstr>Анализ мониторинга информации представленной за 3-квартал 2017 года в подсистеме «Учет и отчетность» ГИИС «Электронный бюджет»</vt:lpstr>
      <vt:lpstr>Причины несвоевременного представления отчетности в Подсистему</vt:lpstr>
      <vt:lpstr>Нарушения при составлении пояснительных записок</vt:lpstr>
      <vt:lpstr>Управление Федерального казначейства  по Краснодарскому краю</vt:lpstr>
      <vt:lpstr>Типичные ошибки в работе субъектов отчётности</vt:lpstr>
      <vt:lpstr>Управление Федерального казначейства  по Краснодарскому краю</vt:lpstr>
      <vt:lpstr>Управление Федерального казначейства  по Краснодарскому краю</vt:lpstr>
      <vt:lpstr>Управление Федерального казначейства  по Краснодарскому краю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Демидова Марина Сергеевна</cp:lastModifiedBy>
  <cp:revision>1012</cp:revision>
  <cp:lastPrinted>2017-09-15T10:57:54Z</cp:lastPrinted>
  <dcterms:created xsi:type="dcterms:W3CDTF">2015-03-03T16:27:21Z</dcterms:created>
  <dcterms:modified xsi:type="dcterms:W3CDTF">2018-01-12T06:59:14Z</dcterms:modified>
</cp:coreProperties>
</file>